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6" r:id="rId2"/>
    <p:sldId id="277" r:id="rId3"/>
    <p:sldId id="285" r:id="rId4"/>
    <p:sldId id="286" r:id="rId5"/>
    <p:sldId id="284" r:id="rId6"/>
    <p:sldId id="281" r:id="rId7"/>
    <p:sldId id="287" r:id="rId8"/>
    <p:sldId id="289" r:id="rId9"/>
    <p:sldId id="288" r:id="rId10"/>
    <p:sldId id="290" r:id="rId11"/>
    <p:sldId id="282" r:id="rId12"/>
    <p:sldId id="292" r:id="rId13"/>
    <p:sldId id="291" r:id="rId14"/>
    <p:sldId id="294" r:id="rId15"/>
    <p:sldId id="295" r:id="rId16"/>
    <p:sldId id="296" r:id="rId17"/>
    <p:sldId id="299" r:id="rId18"/>
    <p:sldId id="300" r:id="rId19"/>
    <p:sldId id="313" r:id="rId20"/>
    <p:sldId id="297" r:id="rId21"/>
    <p:sldId id="303" r:id="rId22"/>
    <p:sldId id="305" r:id="rId23"/>
    <p:sldId id="312" r:id="rId24"/>
    <p:sldId id="311" r:id="rId25"/>
    <p:sldId id="283" r:id="rId26"/>
    <p:sldId id="306" r:id="rId27"/>
    <p:sldId id="307" r:id="rId28"/>
    <p:sldId id="308" r:id="rId29"/>
    <p:sldId id="309" r:id="rId30"/>
    <p:sldId id="314" r:id="rId31"/>
    <p:sldId id="315" r:id="rId32"/>
    <p:sldId id="31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AED0"/>
    <a:srgbClr val="F7CE00"/>
    <a:srgbClr val="3C4043"/>
    <a:srgbClr val="BDACA1"/>
    <a:srgbClr val="F1F1EF"/>
    <a:srgbClr val="F2F2F0"/>
    <a:srgbClr val="F0CE80"/>
    <a:srgbClr val="313862"/>
    <a:srgbClr val="303962"/>
    <a:srgbClr val="F8D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B99E04C-0DBC-911A-E6C6-77265F50A1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688A94-A067-CB1A-0555-9D812941E4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57B1A-88D6-4250-AADC-BA3DA1AF9C7F}" type="datetime1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21FFCC-BC55-EFB2-D901-BD53121C09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B039B2-1638-5E6A-8739-B863168EBA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5F931-B031-40EE-92BE-9E1FE4A88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706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1.34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24575,'4'0'0,"6"0"0,10 0 0,6 0 0,3 0 0,1 0 0,-5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5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26 1 24575,'0'4'0,"0"11"0,0 6 0,0 9 0,0 13 0,0 2 0,-4-1 0,-2-4 0,1 0 0,1-3 0,0-3 0,2-2 0,1-8-8191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7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24575,'5'0'0,"14"0"0,8 0 0,8 0 0,8 0 0,4 0 0,-1 0 0,-4 0 0,-9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7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24575,'4'0'0,"7"0"0,4 0 0,6 0 0,2 0 0,2 0 0,2 0 0,0 0 0,-1 0 0,1 0 0,-5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8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162 0 24575,'-5'5'0,"0"5"0,-5 5 0,0 5 0,-3-1 0,-4 1 0,2 0 0,-2 3 0,3 0 0,-2 2 0,3 1 0,-1-5 0,2-5-8191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8.6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24575,'0'9'0,"0"7"0,0 9 0,0 14 0,0 5 0,0-1 0,0-4 0,0 6 0,0-2 0,0-3 0,0-4 0,0-4 0,0-3 0,0-2 0,0-1 0,0-1 0,0-5-8191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9.1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24575,'4'0'0,"6"0"0,6 0 0,4 0 0,4 0 0,1 0 0,1 0 0,1 0 0,0 0 0,-1 0 0,1 0 0,-6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9.4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 1 24575,'284'0'0,"-749"0"0,798 26 0,-327-26 0,71 11-10,-37-4-667,70 1-1,-88-8-6148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56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271 1 24575,'-4'4'0,"-7"7"0,-4 4 0,-10 6 0,-4-2 0,-2 0 0,0 2 0,1 5 0,2 0 0,0-2 0,6 0 0,6-4-8191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57.95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 1 24575,'-1'94'0,"0"15"0,18 163 0,3-164 0,-19-107 0,-1 0 0,0 0 0,0 0 0,0 0 0,0 0 0,0 0 0,0 1 0,0-1 0,0 0 0,0 0 0,0 0 0,0 0 0,-1 0 0,1 0 0,0 0 0,-1 0 0,1 0 0,-1 0 0,1 0 0,-1 0 0,0 0 0,1 0 0,-1-1 0,0 1 0,0 1 0,-2-1 0,1 1 0,0-1 0,-1 0 0,1 0 0,-1 0 0,1 0 0,-1 0 0,1 0 0,-1-1 0,-3 1 0,-9 0 0,0-1 0,0 0 0,-16-3 0,21 2 0,208 1 105,-75-2-1575,-101 2-5356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2.0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24575,'5'0'0,"5"0"0,10 0 0,10 0 0,9 0 0,3 0 0,-3 0 0,-2 0 0,-9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3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96 4 24575,'-3'0'0,"0"1"0,0 0 0,0 0 0,0 1 0,0-1 0,0 0 0,0 1 0,1 0 0,-1 0 0,1 0 0,-1 0 0,1 0 0,0 0 0,0 0 0,0 1 0,0-1 0,-2 4 0,-27 46 0,28-47 0,1 1 0,-1 0 0,1-1 0,1 1 0,-1 0 0,1 0 0,0 1 0,0-1 0,1 0 0,0 0 0,0 0 0,0 0 0,1 0 0,1 9 0,0-11 0,-1 0 0,1 0 0,0-1 0,0 1 0,0 0 0,1-1 0,-1 1 0,1-1 0,0 0 0,0 0 0,0 0 0,0 0 0,1-1 0,-1 1 0,1-1 0,-1 0 0,1 0 0,0 0 0,0 0 0,0-1 0,6 2 0,1 1 0,0-2 0,1 1 0,-1-1 0,0-1 0,1 0 0,-1 0 0,1-2 0,18-1 0,-26 1 0,0 1 0,0-1 0,0-1 0,-1 1 0,1 0 0,0-1 0,0 0 0,-1 0 0,1 0 0,-1 0 0,0 0 0,0-1 0,1 0 0,-2 1 0,1-1 0,0 0 0,0 0 0,-1-1 0,0 1 0,0-1 0,0 1 0,0-1 0,0 1 0,-1-1 0,1 0 0,-1 0 0,1-5 0,-1 3 0,0-1 0,-1 0 0,0 0 0,0 0 0,0 1 0,-1-1 0,0 0 0,0 0 0,0 1 0,-1-1 0,0 1 0,-1-1 0,1 1 0,-1 0 0,-1 0 0,1 0 0,-1 0 0,0 1 0,0-1 0,0 1 0,-1 0 0,0 0 0,0 1 0,0 0 0,-1-1 0,1 2 0,-1-1 0,0 1 0,0 0 0,0 0 0,0 0 0,-1 1 0,1 0 0,-1 0 0,0 1 0,1 0 0,-1 0 0,-9 0 0,-34 1-1365,27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4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21 24575,'4'0'0,"6"0"0,6 0 0,4 0 0,3 0 0,3 0 0,0-4 0,5-2 0,2 0 0,-6 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4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24575,'4'0'0,"6"0"0,6 0 0,4 0 0,4 0 0,1 0 0,1 0 0,1 0 0,-4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45.9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99 4 24575,'-11'12'0,"0"0"0,1 1 0,0 0 0,1 1 0,1 0 0,-10 22 0,14-29 0,1 1 0,0 0 0,0 0 0,1 0 0,0 1 0,0-1 0,1 0 0,0 1 0,0-1 0,1 1 0,0-1 0,1 1 0,0-1 0,2 9 0,-2-13 0,1 0 0,0 0 0,1-1 0,-1 1 0,0-1 0,1 1 0,0-1 0,0 0 0,0 0 0,0 0 0,0 0 0,1-1 0,-1 1 0,1-1 0,0 0 0,-1 0 0,1 0 0,0-1 0,0 1 0,0-1 0,1 0 0,-1 0 0,6 0 0,12 2 0,-1-1 0,1-1 0,29-3 0,-27 1 0,-20 1 0,0 1 0,0-1 0,0 0 0,0-1 0,1 1 0,-1-1 0,0 0 0,0 0 0,0 0 0,0 0 0,0-1 0,-1 1 0,1-1 0,0 0 0,-1 0 0,1-1 0,-1 1 0,0-1 0,0 1 0,0-1 0,0 0 0,0 0 0,-1-1 0,1 1 0,-1 0 0,0-1 0,0 0 0,0 1 0,0-1 0,-1 0 0,0 0 0,1 0 0,-1 0 0,-1 0 0,1 0 0,-1 0 0,1 0 0,-2-8 0,2 4 0,-2-1 0,1 0 0,-1 1 0,0-1 0,-1 0 0,0 1 0,0-1 0,-1 1 0,0 0 0,-1 0 0,1 0 0,-2 0 0,1 1 0,-1 0 0,0 0 0,0 0 0,-1 0 0,0 1 0,0 0 0,-1 0 0,0 0 0,0 1 0,0 0 0,0 1 0,-1 0 0,0 0 0,0 0 0,0 1 0,0 0 0,-1 1 0,1-1 0,-1 2 0,-13-2 0,-2 1-1365,3 2-5461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3.61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24575,'4'0'0,"6"0"0,6 0 0,4 0 0,-1 4 0,1 1 0,1 1 0,1-2 0,2-1 0,-4-1-8191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4.3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24575,'4'0'0,"6"0"0,11 0 0,4 0 0,4 0 0,1 0 0,0 0 0,-2 0 0,-4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0T07:49:34.8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24575,'5'0'0,"5"0"0,6 0 0,4 0 0,3 0 0,7 0 0,11 0 0,3 0 0,-2 0 0,1-4 0,-2-2 0,-5 1 0,-3 0 0,-3 2 0,-2 1 0,-2 1 0,-1 1 0,-5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90DA6-B93F-41F2-9820-D2B8B6DB8500}" type="datetime1">
              <a:rPr lang="ko-KR" altLang="en-US" smtClean="0"/>
              <a:t>2025-12-10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AA54-F901-44FB-A8A1-14746ACAD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8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901EDAC2-65FB-7B5C-0CF6-0A57ECF7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4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INTRODUCTION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519F43F-9A58-53C1-B0A4-42830678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METHOD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5015EE5-E9D4-A115-FF07-8A71E3A0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3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EXPERIMENTS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96B44B7-BE37-1097-6BED-B46E68EB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4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61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0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42.png"/><Relationship Id="rId42" Type="http://schemas.openxmlformats.org/officeDocument/2006/relationships/image" Target="../media/image46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customXml" Target="../ink/ink11.xml"/><Relationship Id="rId41" Type="http://schemas.openxmlformats.org/officeDocument/2006/relationships/customXml" Target="../ink/ink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customXml" Target="../ink/ink2.xml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37" Type="http://schemas.openxmlformats.org/officeDocument/2006/relationships/customXml" Target="../ink/ink15.xml"/><Relationship Id="rId40" Type="http://schemas.openxmlformats.org/officeDocument/2006/relationships/image" Target="../media/image45.png"/><Relationship Id="rId5" Type="http://schemas.openxmlformats.org/officeDocument/2006/relationships/image" Target="../media/image14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39.png"/><Relationship Id="rId36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4" Type="http://schemas.openxmlformats.org/officeDocument/2006/relationships/image" Target="../media/image47.png"/><Relationship Id="rId4" Type="http://schemas.openxmlformats.org/officeDocument/2006/relationships/image" Target="../media/image26.png"/><Relationship Id="rId9" Type="http://schemas.openxmlformats.org/officeDocument/2006/relationships/customXml" Target="../ink/ink1.xml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customXml" Target="../ink/ink10.xml"/><Relationship Id="rId30" Type="http://schemas.openxmlformats.org/officeDocument/2006/relationships/image" Target="../media/image40.png"/><Relationship Id="rId35" Type="http://schemas.openxmlformats.org/officeDocument/2006/relationships/customXml" Target="../ink/ink14.xml"/><Relationship Id="rId43" Type="http://schemas.openxmlformats.org/officeDocument/2006/relationships/customXml" Target="../ink/ink18.xml"/><Relationship Id="rId8" Type="http://schemas.openxmlformats.org/officeDocument/2006/relationships/image" Target="../media/image29.png"/><Relationship Id="rId3" Type="http://schemas.openxmlformats.org/officeDocument/2006/relationships/image" Target="../media/image200.png"/><Relationship Id="rId12" Type="http://schemas.openxmlformats.org/officeDocument/2006/relationships/image" Target="../media/image31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151E6-E77A-F4AB-69BE-2BB61BCF8F10}"/>
              </a:ext>
            </a:extLst>
          </p:cNvPr>
          <p:cNvSpPr txBox="1"/>
          <p:nvPr/>
        </p:nvSpPr>
        <p:spPr>
          <a:xfrm>
            <a:off x="365760" y="5364912"/>
            <a:ext cx="7264400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CVPR, 2025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2 citations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Samsung AI Center, University of Surrey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169B-D2D7-482F-80E4-714CDA34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91190A-DF4D-A1D5-0D1A-8FBE37712104}"/>
              </a:ext>
            </a:extLst>
          </p:cNvPr>
          <p:cNvSpPr txBox="1">
            <a:spLocks/>
          </p:cNvSpPr>
          <p:nvPr/>
        </p:nvSpPr>
        <p:spPr>
          <a:xfrm>
            <a:off x="-243840" y="2235200"/>
            <a:ext cx="1267968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FAM</a:t>
            </a:r>
            <a:r>
              <a:rPr lang="ko-KR" altLang="en-US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Diffusion:</a:t>
            </a:r>
            <a:r>
              <a:rPr lang="ko-KR" altLang="en-US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Frequency</a:t>
            </a:r>
            <a:r>
              <a:rPr lang="ko-KR" altLang="en-US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and</a:t>
            </a:r>
            <a:r>
              <a:rPr lang="ko-KR" altLang="en-US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Attention</a:t>
            </a:r>
            <a:r>
              <a:rPr lang="ko-KR" altLang="en-US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Modulation</a:t>
            </a: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for High Resolution Image Generation </a:t>
            </a:r>
            <a:b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</a:b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 Stable Diffusion</a:t>
            </a:r>
            <a:endParaRPr lang="ko-KR" altLang="en-US" sz="30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69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946E9-6959-29F7-44F7-AE92C8B4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01393A-A00F-D5F6-C8EB-62B8D94D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C0D9E-769D-6972-3299-05C7D195FC61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FAM Diffusion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97FDC-2848-7F6A-11B0-96FF183832CD}"/>
              </a:ext>
            </a:extLst>
          </p:cNvPr>
          <p:cNvSpPr txBox="1"/>
          <p:nvPr/>
        </p:nvSpPr>
        <p:spPr>
          <a:xfrm>
            <a:off x="555057" y="1404632"/>
            <a:ext cx="11976100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FAM Diffusion addresses structural and local artifacts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without additional training and significant latency overheads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48ACD-924B-E717-542A-092FDCB519E9}"/>
              </a:ext>
            </a:extLst>
          </p:cNvPr>
          <p:cNvSpPr txBox="1"/>
          <p:nvPr/>
        </p:nvSpPr>
        <p:spPr>
          <a:xfrm>
            <a:off x="215900" y="6396335"/>
            <a:ext cx="1197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 </a:t>
            </a:r>
            <a:r>
              <a:rPr lang="en-US" altLang="ko-KR" sz="1200" dirty="0"/>
              <a:t>Du, Ruoyi, et al. "</a:t>
            </a:r>
            <a:r>
              <a:rPr lang="en-US" altLang="ko-KR" sz="1200" dirty="0" err="1"/>
              <a:t>Demofusion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Democratising</a:t>
            </a:r>
            <a:r>
              <a:rPr lang="en-US" altLang="ko-KR" sz="1200" dirty="0"/>
              <a:t> high-resolution image generation with no $$$." CVPR 2024.</a:t>
            </a:r>
          </a:p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 </a:t>
            </a:r>
            <a:r>
              <a:rPr lang="en-US" altLang="ko-KR" sz="1200" dirty="0"/>
              <a:t>Zhang, Shen, et al. "Hidiffusion: Unlocking higher-resolution creativity and efficiency in pretrained diffusion models." </a:t>
            </a:r>
            <a:r>
              <a:rPr lang="en-US" altLang="ko-KR" sz="1200" i="1" dirty="0"/>
              <a:t>European Conference on Computer Vision</a:t>
            </a:r>
            <a:r>
              <a:rPr lang="en-US" altLang="ko-KR" sz="1200" dirty="0"/>
              <a:t>. </a:t>
            </a:r>
            <a:endParaRPr lang="en-US" altLang="ko-KR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2736A0-D481-AF1E-9EA6-375CAF24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72" y="2946007"/>
            <a:ext cx="9999056" cy="2875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3C5A39-8C9F-410D-0EA4-574A7E6C2BA1}"/>
              </a:ext>
            </a:extLst>
          </p:cNvPr>
          <p:cNvSpPr txBox="1"/>
          <p:nvPr/>
        </p:nvSpPr>
        <p:spPr>
          <a:xfrm>
            <a:off x="6525368" y="5507449"/>
            <a:ext cx="4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2CA7E-ACE1-F661-9C16-0C23C17729A5}"/>
              </a:ext>
            </a:extLst>
          </p:cNvPr>
          <p:cNvSpPr txBox="1"/>
          <p:nvPr/>
        </p:nvSpPr>
        <p:spPr>
          <a:xfrm>
            <a:off x="4023109" y="5507448"/>
            <a:ext cx="4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08046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2DED2A-F774-2F48-D96A-3BC3C482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B85F3-D577-80E8-C4A7-66D0958294EC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FAM Diffusion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B3A21-6B8C-1C3F-8D21-D5700B7860C0}"/>
              </a:ext>
            </a:extLst>
          </p:cNvPr>
          <p:cNvSpPr txBox="1"/>
          <p:nvPr/>
        </p:nvSpPr>
        <p:spPr>
          <a:xfrm>
            <a:off x="555057" y="1404632"/>
            <a:ext cx="1197610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Frequency Modulation (FM): improves global consistency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Attention Modulation (AM): improves the consistency of local texture patterns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pic>
        <p:nvPicPr>
          <p:cNvPr id="6" name="그림 5" descr="인간의 얼굴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A58D1B-8F70-1F5A-B03E-FF7C5E8F8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47" y="2336189"/>
            <a:ext cx="4902628" cy="4553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30DA5B-13D2-F648-9525-A7C96E6E1828}"/>
                  </a:ext>
                </a:extLst>
              </p:cNvPr>
              <p:cNvSpPr txBox="1"/>
              <p:nvPr/>
            </p:nvSpPr>
            <p:spPr>
              <a:xfrm>
                <a:off x="716692" y="3646683"/>
                <a:ext cx="11976100" cy="1341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Random noise at low-resolution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altLang="ko-KR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Random noise at high-resolution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ko-KR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Low-resolution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𝑙</m:t>
                        </m:r>
                      </m:sup>
                    </m:sSubSup>
                    <m:r>
                      <a:rPr lang="en-US" altLang="ko-KR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 → </m:t>
                    </m:r>
                  </m:oMath>
                </a14:m>
                <a:r>
                  <a:rPr lang="en-US" altLang="ko-KR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Upscaled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ko-KR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30DA5B-13D2-F648-9525-A7C96E6E1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92" y="3646683"/>
                <a:ext cx="11976100" cy="1341073"/>
              </a:xfrm>
              <a:prstGeom prst="rect">
                <a:avLst/>
              </a:prstGeom>
              <a:blipFill>
                <a:blip r:embed="rId3"/>
                <a:stretch>
                  <a:fillRect l="-356" b="-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72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1F775-D3DC-83B8-DC0C-6B8E43E0F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DE42CF-0805-218C-E6F5-9740A9A92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47" y="2336189"/>
            <a:ext cx="4902628" cy="4553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D88ED4-E4CE-3BF6-1010-8E23F336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5C747-8A41-2150-E1BE-5898CDEAE3B9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B774A3-516D-BEF0-283E-D44A2A74A2DC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1467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Objective: 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F7CE0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Native approach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start from random noise at the target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𝒩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 duplication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B774A3-516D-BEF0-283E-D44A2A74A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1467902"/>
              </a:xfrm>
              <a:prstGeom prst="rect">
                <a:avLst/>
              </a:prstGeom>
              <a:blipFill>
                <a:blip r:embed="rId3"/>
                <a:stretch>
                  <a:fillRect l="-458" b="-6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010CEA-85DE-5BE3-B2AF-10896277E735}"/>
              </a:ext>
            </a:extLst>
          </p:cNvPr>
          <p:cNvCxnSpPr/>
          <p:nvPr/>
        </p:nvCxnSpPr>
        <p:spPr>
          <a:xfrm>
            <a:off x="6734175" y="5943600"/>
            <a:ext cx="5457825" cy="0"/>
          </a:xfrm>
          <a:prstGeom prst="straightConnector1">
            <a:avLst/>
          </a:prstGeom>
          <a:ln w="76200">
            <a:solidFill>
              <a:srgbClr val="F7CE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04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55576-6D1B-CCFF-D505-7C98C3C4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ED7480-A9E4-E9DA-9942-2B1C7966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47" y="2336189"/>
            <a:ext cx="4902628" cy="4553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29AA924-2FCC-AE67-88B8-85017DC8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4596E-FF7D-DE24-B3B6-DE60BDB9843A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60443-8992-DE95-A975-8258E509BF0E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301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Objective: 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F7CE0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Native approach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start from random noise at the target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𝒩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 duplication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DemoFusion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(skip residuals)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FD60443-8992-DE95-A975-8258E509B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301259"/>
              </a:xfrm>
              <a:prstGeom prst="rect">
                <a:avLst/>
              </a:prstGeom>
              <a:blipFill>
                <a:blip r:embed="rId3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A7225CE-0FDB-2EDF-3698-152C14321DCA}"/>
              </a:ext>
            </a:extLst>
          </p:cNvPr>
          <p:cNvCxnSpPr/>
          <p:nvPr/>
        </p:nvCxnSpPr>
        <p:spPr>
          <a:xfrm>
            <a:off x="6734175" y="6143625"/>
            <a:ext cx="5457825" cy="0"/>
          </a:xfrm>
          <a:prstGeom prst="straightConnector1">
            <a:avLst/>
          </a:prstGeom>
          <a:ln w="76200">
            <a:solidFill>
              <a:srgbClr val="F7CE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FDD1A76-69AF-E350-7EA5-600F9DA4F2D2}"/>
              </a:ext>
            </a:extLst>
          </p:cNvPr>
          <p:cNvCxnSpPr/>
          <p:nvPr/>
        </p:nvCxnSpPr>
        <p:spPr>
          <a:xfrm rot="16200000" flipH="1">
            <a:off x="8015287" y="4891087"/>
            <a:ext cx="723900" cy="69532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EEDA2A-2D5B-7BC0-F1DD-741C0C26FC4A}"/>
                  </a:ext>
                </a:extLst>
              </p:cNvPr>
              <p:cNvSpPr txBox="1"/>
              <p:nvPr/>
            </p:nvSpPr>
            <p:spPr>
              <a:xfrm>
                <a:off x="2463372" y="3876385"/>
                <a:ext cx="3175428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h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1−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4EEDA2A-2D5B-7BC0-F1DD-741C0C26F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72" y="3876385"/>
                <a:ext cx="3175428" cy="6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0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6054-DCEB-3DA8-4E3B-4D3E2581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1E7E3E-0A8D-43FB-D31A-56CBD768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347" y="2336189"/>
            <a:ext cx="4902628" cy="45534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3E2633-5EC6-AE76-F98F-ADBD4701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CE591A-0368-B86D-BE28-EE02B347782E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EAE839-5EC4-6322-747D-73BFC9A5ACBC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8462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Objective: generate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F7CE0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Native approach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start from random noise at the target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𝒩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0,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 duplication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DemoFusion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(skip residuals)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Indiscriminately transfers information into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high-resolution noisy latent, which can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harm fine textures and high-freq.</a:t>
                </a: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EAE839-5EC4-6322-747D-73BFC9A5A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8462894"/>
              </a:xfrm>
              <a:prstGeom prst="rect">
                <a:avLst/>
              </a:prstGeom>
              <a:blipFill>
                <a:blip r:embed="rId3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04655D8-8B62-C0B5-7388-CED06717EE5A}"/>
              </a:ext>
            </a:extLst>
          </p:cNvPr>
          <p:cNvCxnSpPr/>
          <p:nvPr/>
        </p:nvCxnSpPr>
        <p:spPr>
          <a:xfrm>
            <a:off x="6734175" y="6143625"/>
            <a:ext cx="5457825" cy="0"/>
          </a:xfrm>
          <a:prstGeom prst="straightConnector1">
            <a:avLst/>
          </a:prstGeom>
          <a:ln w="76200">
            <a:solidFill>
              <a:srgbClr val="F7CE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99C6BB1-EA31-4980-8935-07492FF692CD}"/>
              </a:ext>
            </a:extLst>
          </p:cNvPr>
          <p:cNvCxnSpPr/>
          <p:nvPr/>
        </p:nvCxnSpPr>
        <p:spPr>
          <a:xfrm rot="16200000" flipH="1">
            <a:off x="8015287" y="4891087"/>
            <a:ext cx="723900" cy="69532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E21797-A698-D922-84EB-9840D934B799}"/>
                  </a:ext>
                </a:extLst>
              </p:cNvPr>
              <p:cNvSpPr txBox="1"/>
              <p:nvPr/>
            </p:nvSpPr>
            <p:spPr>
              <a:xfrm>
                <a:off x="2482422" y="3771610"/>
                <a:ext cx="3175428" cy="624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h</m:t>
                          </m:r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=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𝜆</m:t>
                      </m:r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′</m:t>
                              </m:r>
                            </m:sup>
                          </m:sSup>
                        </m:sup>
                      </m:sSubSup>
                      <m:r>
                        <a:rPr lang="en-US" altLang="ko-KR" sz="20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1−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b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h</m:t>
                          </m:r>
                        </m:sup>
                      </m:sSubSup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E21797-A698-D922-84EB-9840D934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422" y="3771610"/>
                <a:ext cx="3175428" cy="6240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34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5AA2B-4F16-8FC2-1CD9-61CDCFC2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D22EAA-3251-7BC9-8845-E94FAAE4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07CD3-CA7B-4180-CF69-2F8A7979637C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F569F-C813-DDF0-56F4-3983B62B3A21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FAM Diffusion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Use a high-pass filter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to transfer only low-resolution information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3F569F-C813-DDF0-56F4-3983B62B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8604B129-847C-61D7-8059-DD0F4566F83B}"/>
              </a:ext>
            </a:extLst>
          </p:cNvPr>
          <p:cNvGrpSpPr/>
          <p:nvPr/>
        </p:nvGrpSpPr>
        <p:grpSpPr>
          <a:xfrm>
            <a:off x="8101012" y="3274433"/>
            <a:ext cx="3762375" cy="3138906"/>
            <a:chOff x="6734175" y="2336189"/>
            <a:chExt cx="5457825" cy="4553400"/>
          </a:xfrm>
        </p:grpSpPr>
        <p:pic>
          <p:nvPicPr>
            <p:cNvPr id="6" name="그림 5" descr="인간의 얼굴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BCC4FB0-AE6C-8572-EB59-6069406E5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9347" y="2336189"/>
              <a:ext cx="4902628" cy="4553400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60E316E6-A2CD-DCE8-4A21-BDBCED570977}"/>
                </a:ext>
              </a:extLst>
            </p:cNvPr>
            <p:cNvCxnSpPr/>
            <p:nvPr/>
          </p:nvCxnSpPr>
          <p:spPr>
            <a:xfrm>
              <a:off x="6734175" y="6143625"/>
              <a:ext cx="5457825" cy="0"/>
            </a:xfrm>
            <a:prstGeom prst="straightConnector1">
              <a:avLst/>
            </a:prstGeom>
            <a:ln w="76200">
              <a:solidFill>
                <a:srgbClr val="F7CE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2069513C-27F9-D7DB-E7B0-B0390486531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84983" y="4916953"/>
              <a:ext cx="963589" cy="7345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7531EB-580E-8F80-80BC-2C4F923FAF93}"/>
                  </a:ext>
                </a:extLst>
              </p:cNvPr>
              <p:cNvSpPr txBox="1"/>
              <p:nvPr/>
            </p:nvSpPr>
            <p:spPr>
              <a:xfrm>
                <a:off x="714766" y="2914372"/>
                <a:ext cx="8442752" cy="514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=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𝐼𝐷𝐹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+ (1−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 ⊙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′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7531EB-580E-8F80-80BC-2C4F923FA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6" y="2914372"/>
                <a:ext cx="8442752" cy="514628"/>
              </a:xfrm>
              <a:prstGeom prst="rect">
                <a:avLst/>
              </a:prstGeom>
              <a:blipFill>
                <a:blip r:embed="rId4"/>
                <a:stretch>
                  <a:fillRect b="-1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A926E2-AC85-61EA-A85D-1AFDFD16D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75" y="3922825"/>
            <a:ext cx="5820300" cy="22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32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BF55-4278-BAAA-9B8B-8E54F079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ADBA8E-EB9F-4B44-7D93-4ADE4D6F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C5A47D-A92A-3975-20F2-C7818E7F095F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EDA7F-7A0D-CE90-891E-827497811674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FAM Diffusion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Use a high-pass filter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to transfer only low-</a:t>
                </a:r>
                <a:r>
                  <a:rPr lang="en-US" altLang="ko-KR" sz="2000" dirty="0" err="1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freqeuncy</a:t>
                </a: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5EDA7F-7A0D-CE90-891E-827497811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C2F36932-078C-71A1-2D32-A9F044909137}"/>
              </a:ext>
            </a:extLst>
          </p:cNvPr>
          <p:cNvGrpSpPr/>
          <p:nvPr/>
        </p:nvGrpSpPr>
        <p:grpSpPr>
          <a:xfrm>
            <a:off x="8101012" y="3274433"/>
            <a:ext cx="3762375" cy="3138906"/>
            <a:chOff x="6734175" y="2336189"/>
            <a:chExt cx="5457825" cy="4553400"/>
          </a:xfrm>
        </p:grpSpPr>
        <p:pic>
          <p:nvPicPr>
            <p:cNvPr id="6" name="그림 5" descr="인간의 얼굴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E90B73-FDE8-35E7-EAF2-09326599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9347" y="2336189"/>
              <a:ext cx="4902628" cy="4553400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F708CE9E-DFF2-7F36-C1F0-DB2FFE642B0F}"/>
                </a:ext>
              </a:extLst>
            </p:cNvPr>
            <p:cNvCxnSpPr/>
            <p:nvPr/>
          </p:nvCxnSpPr>
          <p:spPr>
            <a:xfrm>
              <a:off x="6734175" y="6143625"/>
              <a:ext cx="5457825" cy="0"/>
            </a:xfrm>
            <a:prstGeom prst="straightConnector1">
              <a:avLst/>
            </a:prstGeom>
            <a:ln w="76200">
              <a:solidFill>
                <a:srgbClr val="F7CE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연결선: 꺾임 8">
              <a:extLst>
                <a:ext uri="{FF2B5EF4-FFF2-40B4-BE49-F238E27FC236}">
                  <a16:creationId xmlns:a16="http://schemas.microsoft.com/office/drawing/2014/main" id="{44F7B200-43B0-7C0B-9675-7964B8347C0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84983" y="4916953"/>
              <a:ext cx="963589" cy="7345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39FF7-64B7-19B2-A5FD-7C86CB76542A}"/>
                  </a:ext>
                </a:extLst>
              </p:cNvPr>
              <p:cNvSpPr txBox="1"/>
              <p:nvPr/>
            </p:nvSpPr>
            <p:spPr>
              <a:xfrm>
                <a:off x="714766" y="2914372"/>
                <a:ext cx="8442752" cy="2842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=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𝐼𝐷𝐹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+ (1−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 ⊙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’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=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+</m:t>
                    </m:r>
                    <m:r>
                      <a:rPr lang="ko-KR" altLang="en-US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t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   (</m:t>
                    </m:r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’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B39FF7-64B7-19B2-A5FD-7C86CB765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6" y="2914372"/>
                <a:ext cx="8442752" cy="28422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442A4-DC10-384B-77C2-2BAF22922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75" y="3922825"/>
            <a:ext cx="5820300" cy="2283915"/>
          </a:xfrm>
          <a:prstGeom prst="rect">
            <a:avLst/>
          </a:prstGeom>
        </p:spPr>
      </p:pic>
      <p:pic>
        <p:nvPicPr>
          <p:cNvPr id="11" name="그림 10" descr="폰트, 텍스트, 타이포그래피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670D25-0FA2-8BB7-CD13-58B4807C91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75" t="34628" r="31607" b="21530"/>
          <a:stretch>
            <a:fillRect/>
          </a:stretch>
        </p:blipFill>
        <p:spPr>
          <a:xfrm>
            <a:off x="2447925" y="3638550"/>
            <a:ext cx="216725" cy="23026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E2965C-E93E-0A83-37DF-7E4CC93E4E03}"/>
              </a:ext>
            </a:extLst>
          </p:cNvPr>
          <p:cNvGrpSpPr/>
          <p:nvPr/>
        </p:nvGrpSpPr>
        <p:grpSpPr>
          <a:xfrm>
            <a:off x="7307784" y="2400139"/>
            <a:ext cx="6267450" cy="958980"/>
            <a:chOff x="6493943" y="547707"/>
            <a:chExt cx="6267450" cy="958980"/>
          </a:xfrm>
        </p:grpSpPr>
        <p:pic>
          <p:nvPicPr>
            <p:cNvPr id="13" name="그림 12" descr="폰트, 텍스트, 타이포그래피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0282CBE-1635-6B41-0F0E-CD4B75779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3675" t="34628" r="31607" b="21530"/>
            <a:stretch>
              <a:fillRect/>
            </a:stretch>
          </p:blipFill>
          <p:spPr>
            <a:xfrm>
              <a:off x="8493103" y="981553"/>
              <a:ext cx="216725" cy="230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7968C2-B1D9-F42D-F60A-183CFC7F9167}"/>
                    </a:ext>
                  </a:extLst>
                </p:cNvPr>
                <p:cNvSpPr txBox="1"/>
                <p:nvPr/>
              </p:nvSpPr>
              <p:spPr>
                <a:xfrm>
                  <a:off x="6493943" y="547707"/>
                  <a:ext cx="6267450" cy="9589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8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𝜘</m:t>
                        </m:r>
                        <m:d>
                          <m:d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=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𝐼𝐷𝐹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D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Noto Sans" panose="020B0502040504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Noto Sans" panose="020B0502040504020204" pitchFamily="34" charset="0"/>
                                    <a:cs typeface="Noto Sans" panose="020B0502040504020204" pitchFamily="34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altLang="ko-KR" b="0" dirty="0"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  <a:p>
                  <a:r>
                    <a:rPr lang="en-US" altLang="ko-KR" b="0" dirty="0">
                      <a:ea typeface="Noto Sans" panose="020B0502040504020204" pitchFamily="34" charset="0"/>
                      <a:cs typeface="Noto Sans" panose="020B0502040504020204" pitchFamily="34" charset="0"/>
                    </a:rPr>
                    <a:t>                           : circular convolution </a:t>
                  </a: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77968C2-B1D9-F42D-F60A-183CFC7F9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943" y="547707"/>
                  <a:ext cx="6267450" cy="9589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354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C26F6-DE85-01EB-8DB9-06237BB15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A2900F-D615-AAD7-697B-317C1286F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1193572"/>
            <a:ext cx="4639490" cy="182055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831C85-09E4-5CA1-1769-0AA73950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F2C6A-2790-052A-8202-9A02E3461E13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9DB253-63E1-90FC-4938-ACD00BFA6AE6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FAM Diffusion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Use a high-pass filter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9DB253-63E1-90FC-4938-ACD00BFA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blipFill>
                <a:blip r:embed="rId3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3DDC-3472-A8C5-1D3F-1F08EB2F7178}"/>
                  </a:ext>
                </a:extLst>
              </p:cNvPr>
              <p:cNvSpPr txBox="1"/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=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𝐼𝐷𝐹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+ (1−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 ⊙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’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3DDC-3472-A8C5-1D3F-1F08EB2F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62DB93FA-C4D7-1471-68BD-D722BC0736FB}"/>
              </a:ext>
            </a:extLst>
          </p:cNvPr>
          <p:cNvGrpSpPr/>
          <p:nvPr/>
        </p:nvGrpSpPr>
        <p:grpSpPr>
          <a:xfrm>
            <a:off x="8101012" y="3274433"/>
            <a:ext cx="3762375" cy="3138906"/>
            <a:chOff x="6734175" y="2336189"/>
            <a:chExt cx="5457825" cy="4553400"/>
          </a:xfrm>
        </p:grpSpPr>
        <p:pic>
          <p:nvPicPr>
            <p:cNvPr id="14" name="그림 13" descr="인간의 얼굴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94789EA-05E7-2B9A-3D69-1794CA3D6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9347" y="2336189"/>
              <a:ext cx="4902628" cy="45534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331872-92BA-19DC-0184-60539B691632}"/>
                </a:ext>
              </a:extLst>
            </p:cNvPr>
            <p:cNvCxnSpPr/>
            <p:nvPr/>
          </p:nvCxnSpPr>
          <p:spPr>
            <a:xfrm>
              <a:off x="6734175" y="6143625"/>
              <a:ext cx="5457825" cy="0"/>
            </a:xfrm>
            <a:prstGeom prst="straightConnector1">
              <a:avLst/>
            </a:prstGeom>
            <a:ln w="76200">
              <a:solidFill>
                <a:srgbClr val="F7CE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9A33BBD1-C2AF-481F-E399-BECB725B621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84983" y="4916953"/>
              <a:ext cx="963589" cy="7345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 descr="폰트, 텍스트, 친필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F2F370-BE97-0495-211E-72CABE245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6" y="4001755"/>
            <a:ext cx="2943636" cy="1457528"/>
          </a:xfrm>
          <a:prstGeom prst="rect">
            <a:avLst/>
          </a:prstGeom>
        </p:spPr>
      </p:pic>
      <p:pic>
        <p:nvPicPr>
          <p:cNvPr id="21" name="그림 20" descr="텍스트, 폰트, 친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E50B91-EA80-5E8D-A3CD-B0E570B60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461" y="4181275"/>
            <a:ext cx="4191585" cy="1219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0C1E63-FD14-410C-608C-162B7DF18CDE}"/>
                  </a:ext>
                </a:extLst>
              </p:cNvPr>
              <p:cNvSpPr txBox="1"/>
              <p:nvPr/>
            </p:nvSpPr>
            <p:spPr>
              <a:xfrm>
                <a:off x="995964" y="5360662"/>
                <a:ext cx="189974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c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=0.5</m:t>
                      </m:r>
                    </m:oMath>
                  </m:oMathPara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0C1E63-FD14-410C-608C-162B7DF1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4" y="5360662"/>
                <a:ext cx="189974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4747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D1A93-074C-8AAA-6877-6B11E81AC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60A9BB-3936-E258-292B-3CAB3DE5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1193572"/>
            <a:ext cx="4639490" cy="182055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DBCABB-2E27-D330-ABDE-FF8A934E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FD436-B035-DD54-E129-07F854AD7FC5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06F1E2-221C-0EFF-D129-6B2C847E0B5B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FAM Diffusion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Use a high-pass filter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9DB253-63E1-90FC-4938-ACD00BFA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blipFill>
                <a:blip r:embed="rId3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9650A6-E4CC-FED2-A927-FBB814C8AFFB}"/>
                  </a:ext>
                </a:extLst>
              </p:cNvPr>
              <p:cNvSpPr txBox="1"/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=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𝐼𝐷𝐹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+ (1−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 ⊙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’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3DDC-3472-A8C5-1D3F-1F08EB2F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B2C53965-B88D-4B0D-7E4D-1387A2502371}"/>
              </a:ext>
            </a:extLst>
          </p:cNvPr>
          <p:cNvGrpSpPr/>
          <p:nvPr/>
        </p:nvGrpSpPr>
        <p:grpSpPr>
          <a:xfrm>
            <a:off x="8101012" y="3274433"/>
            <a:ext cx="3762375" cy="3138906"/>
            <a:chOff x="6734175" y="2336189"/>
            <a:chExt cx="5457825" cy="4553400"/>
          </a:xfrm>
        </p:grpSpPr>
        <p:pic>
          <p:nvPicPr>
            <p:cNvPr id="14" name="그림 13" descr="인간의 얼굴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227D073-E0B1-D760-E4FB-1EAA4676D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9347" y="2336189"/>
              <a:ext cx="4902628" cy="45534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DBE674A-32B4-6984-32B0-F167C6D46D97}"/>
                </a:ext>
              </a:extLst>
            </p:cNvPr>
            <p:cNvCxnSpPr/>
            <p:nvPr/>
          </p:nvCxnSpPr>
          <p:spPr>
            <a:xfrm>
              <a:off x="6734175" y="6143625"/>
              <a:ext cx="5457825" cy="0"/>
            </a:xfrm>
            <a:prstGeom prst="straightConnector1">
              <a:avLst/>
            </a:prstGeom>
            <a:ln w="76200">
              <a:solidFill>
                <a:srgbClr val="F7CE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1AB9D581-B45D-0D7E-EEC5-A390A50F7C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84983" y="4916953"/>
              <a:ext cx="963589" cy="7345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 descr="폰트, 텍스트, 친필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31E6FC-ADA4-F8CC-E18A-172BC398F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6" y="4001755"/>
            <a:ext cx="2943636" cy="1457528"/>
          </a:xfrm>
          <a:prstGeom prst="rect">
            <a:avLst/>
          </a:prstGeom>
        </p:spPr>
      </p:pic>
      <p:pic>
        <p:nvPicPr>
          <p:cNvPr id="21" name="그림 20" descr="텍스트, 폰트, 친필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6BE715-0AA4-F552-1B15-42FA6E1F2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461" y="4181275"/>
            <a:ext cx="4191585" cy="1219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244C07-976E-0D2B-8CB5-EB4E91AA076E}"/>
                  </a:ext>
                </a:extLst>
              </p:cNvPr>
              <p:cNvSpPr txBox="1"/>
              <p:nvPr/>
            </p:nvSpPr>
            <p:spPr>
              <a:xfrm>
                <a:off x="995964" y="5360662"/>
                <a:ext cx="189974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c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=0.5</m:t>
                      </m:r>
                    </m:oMath>
                  </m:oMathPara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40C1E63-FD14-410C-608C-162B7DF18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64" y="5360662"/>
                <a:ext cx="189974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C9124B9A-BC6F-ED49-9005-DA7837E72904}"/>
              </a:ext>
            </a:extLst>
          </p:cNvPr>
          <p:cNvGrpSpPr/>
          <p:nvPr/>
        </p:nvGrpSpPr>
        <p:grpSpPr>
          <a:xfrm>
            <a:off x="3241705" y="4829375"/>
            <a:ext cx="269280" cy="95760"/>
            <a:chOff x="3241705" y="4829375"/>
            <a:chExt cx="269280" cy="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9A01180-C678-3FD4-6443-DEAA6CE259D0}"/>
                    </a:ext>
                  </a:extLst>
                </p14:cNvPr>
                <p14:cNvContentPartPr/>
                <p14:nvPr/>
              </p14:nvContentPartPr>
              <p14:xfrm>
                <a:off x="3251065" y="4849175"/>
                <a:ext cx="52200" cy="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9A01180-C678-3FD4-6443-DEAA6CE259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4945" y="4843055"/>
                  <a:ext cx="64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275F33B-F6FB-15C4-DCF9-0CBA03D04D8B}"/>
                    </a:ext>
                  </a:extLst>
                </p14:cNvPr>
                <p14:cNvContentPartPr/>
                <p14:nvPr/>
              </p14:nvContentPartPr>
              <p14:xfrm>
                <a:off x="3241705" y="4895255"/>
                <a:ext cx="90360" cy="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275F33B-F6FB-15C4-DCF9-0CBA03D04D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235585" y="4889135"/>
                  <a:ext cx="10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1CCD82B-8A1A-3CE9-21F2-B06445764E89}"/>
                    </a:ext>
                  </a:extLst>
                </p14:cNvPr>
                <p14:cNvContentPartPr/>
                <p14:nvPr/>
              </p14:nvContentPartPr>
              <p14:xfrm>
                <a:off x="3410545" y="4829375"/>
                <a:ext cx="100440" cy="957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1CCD82B-8A1A-3CE9-21F2-B06445764E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4425" y="4823255"/>
                  <a:ext cx="11268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8FEE650-82E1-078C-8497-FB7C34274203}"/>
              </a:ext>
            </a:extLst>
          </p:cNvPr>
          <p:cNvGrpSpPr/>
          <p:nvPr/>
        </p:nvGrpSpPr>
        <p:grpSpPr>
          <a:xfrm>
            <a:off x="3325225" y="5198735"/>
            <a:ext cx="270000" cy="114120"/>
            <a:chOff x="3325225" y="5198735"/>
            <a:chExt cx="27000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BA0427B-C4FF-23AA-9DC7-9421F60BF090}"/>
                    </a:ext>
                  </a:extLst>
                </p14:cNvPr>
                <p14:cNvContentPartPr/>
                <p14:nvPr/>
              </p14:nvContentPartPr>
              <p14:xfrm>
                <a:off x="3325225" y="5210975"/>
                <a:ext cx="78120" cy="79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BA0427B-C4FF-23AA-9DC7-9421F60BF09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9105" y="5204855"/>
                  <a:ext cx="9036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B1EA63B-1B6C-85A6-9254-E8AFA7475ED2}"/>
                    </a:ext>
                  </a:extLst>
                </p14:cNvPr>
                <p14:cNvContentPartPr/>
                <p14:nvPr/>
              </p14:nvContentPartPr>
              <p14:xfrm>
                <a:off x="3343225" y="5255255"/>
                <a:ext cx="63360" cy="3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B1EA63B-1B6C-85A6-9254-E8AFA7475E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37105" y="5249135"/>
                  <a:ext cx="75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DB983A7-281A-180C-281E-95035BD7929B}"/>
                    </a:ext>
                  </a:extLst>
                </p14:cNvPr>
                <p14:cNvContentPartPr/>
                <p14:nvPr/>
              </p14:nvContentPartPr>
              <p14:xfrm>
                <a:off x="3474265" y="5198735"/>
                <a:ext cx="120960" cy="114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DB983A7-281A-180C-281E-95035BD792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468145" y="5192615"/>
                  <a:ext cx="1332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9CF4D23-5E4A-6F3E-E81E-46BB6DF523B7}"/>
              </a:ext>
            </a:extLst>
          </p:cNvPr>
          <p:cNvGrpSpPr/>
          <p:nvPr/>
        </p:nvGrpSpPr>
        <p:grpSpPr>
          <a:xfrm>
            <a:off x="1911505" y="4174535"/>
            <a:ext cx="692280" cy="360720"/>
            <a:chOff x="1911505" y="4174535"/>
            <a:chExt cx="692280" cy="36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D3B3020-4FE5-6901-E858-13F7996C1232}"/>
                    </a:ext>
                  </a:extLst>
                </p14:cNvPr>
                <p14:cNvContentPartPr/>
                <p14:nvPr/>
              </p14:nvContentPartPr>
              <p14:xfrm>
                <a:off x="1911505" y="4211615"/>
                <a:ext cx="63720" cy="93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D3B3020-4FE5-6901-E858-13F7996C12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05385" y="4205495"/>
                  <a:ext cx="75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8752321-6F93-FD28-ADB8-525324B4364C}"/>
                    </a:ext>
                  </a:extLst>
                </p14:cNvPr>
                <p14:cNvContentPartPr/>
                <p14:nvPr/>
              </p14:nvContentPartPr>
              <p14:xfrm>
                <a:off x="1920865" y="4267055"/>
                <a:ext cx="72720" cy="3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8752321-6F93-FD28-ADB8-525324B4364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14745" y="4260935"/>
                  <a:ext cx="849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94D15F9-4758-8585-4783-AC03A3E87F7A}"/>
                    </a:ext>
                  </a:extLst>
                </p14:cNvPr>
                <p14:cNvContentPartPr/>
                <p14:nvPr/>
              </p14:nvContentPartPr>
              <p14:xfrm>
                <a:off x="2031745" y="4183535"/>
                <a:ext cx="185040" cy="97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94D15F9-4758-8585-4783-AC03A3E87F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25625" y="4177415"/>
                  <a:ext cx="1972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5EF3746-66EF-5173-928E-A69E9F35CA37}"/>
                    </a:ext>
                  </a:extLst>
                </p14:cNvPr>
                <p14:cNvContentPartPr/>
                <p14:nvPr/>
              </p14:nvContentPartPr>
              <p14:xfrm>
                <a:off x="2160985" y="4174535"/>
                <a:ext cx="9720" cy="147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5EF3746-66EF-5173-928E-A69E9F35CA3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4865" y="4168415"/>
                  <a:ext cx="21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F76050E-00A7-FC2E-33DF-1946C130E08D}"/>
                    </a:ext>
                  </a:extLst>
                </p14:cNvPr>
                <p14:cNvContentPartPr/>
                <p14:nvPr/>
              </p14:nvContentPartPr>
              <p14:xfrm>
                <a:off x="2308945" y="4368575"/>
                <a:ext cx="107280" cy="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F76050E-00A7-FC2E-33DF-1946C130E0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02825" y="4362455"/>
                  <a:ext cx="119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443E4F62-BEC7-FF08-7F45-26545BC40268}"/>
                    </a:ext>
                  </a:extLst>
                </p14:cNvPr>
                <p14:cNvContentPartPr/>
                <p14:nvPr/>
              </p14:nvContentPartPr>
              <p14:xfrm>
                <a:off x="2336305" y="4414655"/>
                <a:ext cx="8244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443E4F62-BEC7-FF08-7F45-26545BC4026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30185" y="4408535"/>
                  <a:ext cx="946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DFD0529-6A5A-9421-8252-34A7D6FEF3C4}"/>
                    </a:ext>
                  </a:extLst>
                </p14:cNvPr>
                <p14:cNvContentPartPr/>
                <p14:nvPr/>
              </p14:nvContentPartPr>
              <p14:xfrm>
                <a:off x="2500105" y="4304135"/>
                <a:ext cx="58320" cy="874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DFD0529-6A5A-9421-8252-34A7D6FEF3C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93985" y="4298015"/>
                  <a:ext cx="70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F1CAF6D-590B-EDF1-9E58-ECC2506C37A7}"/>
                    </a:ext>
                  </a:extLst>
                </p14:cNvPr>
                <p14:cNvContentPartPr/>
                <p14:nvPr/>
              </p14:nvContentPartPr>
              <p14:xfrm>
                <a:off x="2540065" y="4331855"/>
                <a:ext cx="360" cy="194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F1CAF6D-590B-EDF1-9E58-ECC2506C37A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33945" y="4325735"/>
                  <a:ext cx="12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E2510FC-8AD1-CC79-EB3C-5781FF99CD22}"/>
                    </a:ext>
                  </a:extLst>
                </p14:cNvPr>
                <p14:cNvContentPartPr/>
                <p14:nvPr/>
              </p14:nvContentPartPr>
              <p14:xfrm>
                <a:off x="2511985" y="4534895"/>
                <a:ext cx="91800" cy="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E2510FC-8AD1-CC79-EB3C-5781FF99CD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05865" y="4528775"/>
                  <a:ext cx="104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084A6ABA-82D7-120B-225B-2E0C517A8B8A}"/>
                    </a:ext>
                  </a:extLst>
                </p14:cNvPr>
                <p14:cNvContentPartPr/>
                <p14:nvPr/>
              </p14:nvContentPartPr>
              <p14:xfrm>
                <a:off x="2077465" y="4183895"/>
                <a:ext cx="212040" cy="190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084A6ABA-82D7-120B-225B-2E0C517A8B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71345" y="4177775"/>
                  <a:ext cx="2242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8BCA89-17D0-A6A8-EE30-F455F7ADA514}"/>
              </a:ext>
            </a:extLst>
          </p:cNvPr>
          <p:cNvGrpSpPr/>
          <p:nvPr/>
        </p:nvGrpSpPr>
        <p:grpSpPr>
          <a:xfrm>
            <a:off x="4890145" y="3952775"/>
            <a:ext cx="189000" cy="224280"/>
            <a:chOff x="4890145" y="3952775"/>
            <a:chExt cx="18900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0DC55E-41D2-5C77-62FD-F64A4A21DC49}"/>
                    </a:ext>
                  </a:extLst>
                </p14:cNvPr>
                <p14:cNvContentPartPr/>
                <p14:nvPr/>
              </p14:nvContentPartPr>
              <p14:xfrm>
                <a:off x="4890145" y="3952775"/>
                <a:ext cx="97560" cy="831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0DC55E-41D2-5C77-62FD-F64A4A21DC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84025" y="3946655"/>
                  <a:ext cx="109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44FF992-BDB3-7C4B-C280-596FEBE163EE}"/>
                    </a:ext>
                  </a:extLst>
                </p14:cNvPr>
                <p14:cNvContentPartPr/>
                <p14:nvPr/>
              </p14:nvContentPartPr>
              <p14:xfrm>
                <a:off x="4955305" y="3952775"/>
                <a:ext cx="123840" cy="2242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44FF992-BDB3-7C4B-C280-596FEBE163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49185" y="3946655"/>
                  <a:ext cx="136080" cy="23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192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CD3BA-940E-D8C7-38FF-165C935D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D8192-2E43-ADB0-459F-99B38A23E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1193572"/>
            <a:ext cx="4639490" cy="182055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D37CCC-41C4-0A03-9164-BFEAD286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45547-ECC8-069C-E7E0-F8DBCBAA53EA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Frequency Modulation (FM): improves global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D400B2-D6B5-D9CE-F265-B56A2E6172AB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highlight>
                      <a:srgbClr val="80AED0"/>
                    </a:highlight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FAM Diffusion</a:t>
                </a: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utilize the output of the denoising 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process at native resolution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Use a high-pass filter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0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highlight>
                    <a:srgbClr val="80AED0"/>
                  </a:highligh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9DB253-63E1-90FC-4938-ACD00BFA6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5191486"/>
              </a:xfrm>
              <a:prstGeom prst="rect">
                <a:avLst/>
              </a:prstGeom>
              <a:blipFill>
                <a:blip r:embed="rId3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DEA1BB-3173-F255-F46C-672F4AF12226}"/>
                  </a:ext>
                </a:extLst>
              </p:cNvPr>
              <p:cNvSpPr txBox="1"/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=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𝐼𝐷𝐹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⊙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 + (1−</m:t>
                    </m:r>
                  </m:oMath>
                </a14:m>
                <a:r>
                  <a:rPr lang="en-US" altLang="ko-KR" sz="2000" dirty="0">
                    <a:ea typeface="Noto Sans" panose="020B0502040504020204" pitchFamily="34" charset="0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𝐾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  <m:r>
                      <a:rPr lang="en-US" altLang="ko-KR" sz="200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 ⊙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𝐷𝐹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2000" i="1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(</m:t>
                    </m:r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z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h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’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))</m:t>
                    </m:r>
                  </m:oMath>
                </a14:m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b="0" dirty="0"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FF3DDC-3472-A8C5-1D3F-1F08EB2F7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6" y="2914372"/>
                <a:ext cx="8442752" cy="1903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DB4B0D12-539E-E9EC-EF6F-77C4FB980ADD}"/>
              </a:ext>
            </a:extLst>
          </p:cNvPr>
          <p:cNvGrpSpPr/>
          <p:nvPr/>
        </p:nvGrpSpPr>
        <p:grpSpPr>
          <a:xfrm>
            <a:off x="8101012" y="3274433"/>
            <a:ext cx="3762375" cy="3138906"/>
            <a:chOff x="6734175" y="2336189"/>
            <a:chExt cx="5457825" cy="4553400"/>
          </a:xfrm>
        </p:grpSpPr>
        <p:pic>
          <p:nvPicPr>
            <p:cNvPr id="14" name="그림 13" descr="인간의 얼굴, 예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4F848FE-B347-BEF2-425A-F0FCC81D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9347" y="2336189"/>
              <a:ext cx="4902628" cy="4553400"/>
            </a:xfrm>
            <a:prstGeom prst="rect">
              <a:avLst/>
            </a:prstGeom>
          </p:spPr>
        </p:pic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DF31A2C-719D-F550-1304-BB24343D5F6A}"/>
                </a:ext>
              </a:extLst>
            </p:cNvPr>
            <p:cNvCxnSpPr/>
            <p:nvPr/>
          </p:nvCxnSpPr>
          <p:spPr>
            <a:xfrm>
              <a:off x="6734175" y="6143625"/>
              <a:ext cx="5457825" cy="0"/>
            </a:xfrm>
            <a:prstGeom prst="straightConnector1">
              <a:avLst/>
            </a:prstGeom>
            <a:ln w="76200">
              <a:solidFill>
                <a:srgbClr val="F7CE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8ED6374D-D40F-EC39-77A1-ADFDCA909B4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784983" y="4916953"/>
              <a:ext cx="963589" cy="734547"/>
            </a:xfrm>
            <a:prstGeom prst="bentConnector3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 descr="인간의 얼굴, 주름, 이마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70243A6-FE71-7679-0207-DB2D2561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241" y="3681061"/>
            <a:ext cx="523948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24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DF0FA-2078-3A7C-EBE3-B2B5F6568F32}"/>
              </a:ext>
            </a:extLst>
          </p:cNvPr>
          <p:cNvSpPr txBox="1"/>
          <p:nvPr/>
        </p:nvSpPr>
        <p:spPr>
          <a:xfrm>
            <a:off x="1334655" y="1232915"/>
            <a:ext cx="7396480" cy="373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01.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INTRODUCTION</a:t>
            </a:r>
          </a:p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02.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METHOD</a:t>
            </a:r>
          </a:p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03.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EXPERIMENTS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1E903D-DD66-8D16-680B-9187AB13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6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174A-6866-1B92-E36F-D0879F05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586C9C4-3F0C-3EBF-3EA8-D9941EF1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1111A9-137D-197A-AD7D-4E60FB16D0A8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Modulation (AM): improves local texture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8CB0BB-7E74-07EA-FABC-52D4CEF13851}"/>
              </a:ext>
            </a:extLst>
          </p:cNvPr>
          <p:cNvSpPr txBox="1"/>
          <p:nvPr/>
        </p:nvSpPr>
        <p:spPr>
          <a:xfrm>
            <a:off x="555057" y="1404632"/>
            <a:ext cx="11976100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FM module successfully maintains global structure and solves the issue of object duplication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However, the high-frequency detail generated on the shirt collar is related to fox’s face</a:t>
            </a:r>
          </a:p>
        </p:txBody>
      </p:sp>
      <p:pic>
        <p:nvPicPr>
          <p:cNvPr id="8" name="그림 7" descr="포유류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DBF788-A1D7-6954-AEE9-9172DF8A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493" y="2390151"/>
            <a:ext cx="8869013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0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C118-46DF-D4C9-CD17-07B0EA91C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BAAD6-A994-42E3-DED4-FDB8A3C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02B5E-A1B6-FA96-8DC2-02D119FA2A0C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Modulation (AM): improves local texture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30321-5F16-2485-4C84-9623C5CB31C5}"/>
              </a:ext>
            </a:extLst>
          </p:cNvPr>
          <p:cNvSpPr txBox="1"/>
          <p:nvPr/>
        </p:nvSpPr>
        <p:spPr>
          <a:xfrm>
            <a:off x="555057" y="1404632"/>
            <a:ext cx="11976100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Hypothesize this stems from incorrect attention maps during the high-res denoising stage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그림 5" descr="도표, 라인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AC6747-3ED3-EC94-C406-F7736EAC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99" y="4607046"/>
            <a:ext cx="6239576" cy="2143004"/>
          </a:xfrm>
          <a:prstGeom prst="rect">
            <a:avLst/>
          </a:prstGeom>
        </p:spPr>
      </p:pic>
      <p:pic>
        <p:nvPicPr>
          <p:cNvPr id="9" name="그림 8" descr="폰트, 텍스트, 화이트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66A998-4496-3EBA-7375-81EE5AEB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99" y="2336189"/>
            <a:ext cx="5449060" cy="1143160"/>
          </a:xfrm>
          <a:prstGeom prst="rect">
            <a:avLst/>
          </a:prstGeom>
        </p:spPr>
      </p:pic>
      <p:pic>
        <p:nvPicPr>
          <p:cNvPr id="11" name="그림 10" descr="폰트, 텍스트, 타이포그래피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67099F-BA8E-88F0-086B-E99CE82BA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30" y="3510745"/>
            <a:ext cx="4991797" cy="790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334124-8661-3B03-D162-38AC743A2048}"/>
              </a:ext>
            </a:extLst>
          </p:cNvPr>
          <p:cNvSpPr txBox="1"/>
          <p:nvPr/>
        </p:nvSpPr>
        <p:spPr>
          <a:xfrm>
            <a:off x="4923439" y="4696142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4ED173-6DDE-80DC-4A19-BEE46DB2CEB2}"/>
              </a:ext>
            </a:extLst>
          </p:cNvPr>
          <p:cNvSpPr txBox="1"/>
          <p:nvPr/>
        </p:nvSpPr>
        <p:spPr>
          <a:xfrm>
            <a:off x="4923439" y="5799617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04C6E-18AC-05E4-62A7-D2F578F51E5F}"/>
              </a:ext>
            </a:extLst>
          </p:cNvPr>
          <p:cNvSpPr/>
          <p:nvPr/>
        </p:nvSpPr>
        <p:spPr>
          <a:xfrm>
            <a:off x="8164945" y="3777673"/>
            <a:ext cx="129310" cy="12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4B34E8-23D0-2448-C8F1-79B4356E40B1}"/>
              </a:ext>
            </a:extLst>
          </p:cNvPr>
          <p:cNvSpPr/>
          <p:nvPr/>
        </p:nvSpPr>
        <p:spPr>
          <a:xfrm>
            <a:off x="10457628" y="3732209"/>
            <a:ext cx="217539" cy="17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FAB543-286B-F77A-7711-E930784EB8C4}"/>
              </a:ext>
            </a:extLst>
          </p:cNvPr>
          <p:cNvSpPr/>
          <p:nvPr/>
        </p:nvSpPr>
        <p:spPr>
          <a:xfrm>
            <a:off x="6428509" y="3754940"/>
            <a:ext cx="223367" cy="15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D9F9C7-1C63-C28C-0BF4-AA3C4EA98D80}"/>
                  </a:ext>
                </a:extLst>
              </p:cNvPr>
              <p:cNvSpPr txBox="1"/>
              <p:nvPr/>
            </p:nvSpPr>
            <p:spPr>
              <a:xfrm>
                <a:off x="6331847" y="3479349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h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D9F9C7-1C63-C28C-0BF4-AA3C4EA98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847" y="3479349"/>
                <a:ext cx="32002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0B9A26-5E05-F27A-3E9B-E61AF308EF71}"/>
                  </a:ext>
                </a:extLst>
              </p:cNvPr>
              <p:cNvSpPr txBox="1"/>
              <p:nvPr/>
            </p:nvSpPr>
            <p:spPr>
              <a:xfrm>
                <a:off x="10355138" y="3479349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h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90B9A26-5E05-F27A-3E9B-E61AF308E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138" y="3479349"/>
                <a:ext cx="32002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F431E-85DF-D71B-CA5B-36FC9E9D7882}"/>
                  </a:ext>
                </a:extLst>
              </p:cNvPr>
              <p:cNvSpPr txBox="1"/>
              <p:nvPr/>
            </p:nvSpPr>
            <p:spPr>
              <a:xfrm>
                <a:off x="8023463" y="3510745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𝑙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AF431E-85DF-D71B-CA5B-36FC9E9D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463" y="3510745"/>
                <a:ext cx="32002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그림 20" descr="주름, 이마, 피부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4ED919-0366-991E-E654-60C42E179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912" y="4486886"/>
            <a:ext cx="219105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1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E38DC-EC97-ED1C-0CB0-BC83927A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82360B-9B48-8068-DA97-A30401BD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FA2CF6-C93F-E621-594D-2456D90E2238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Modulation (AM): improves local texture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2986A-1058-80E6-F2FB-7082016C6297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Hypothesize this stems from incorrect attention maps during the high-res denoising stage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to 0.7 to avoid loss of information from high-res denoising pass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Due to over-regularization, apply it only to the up-blocks of the </a:t>
                </a:r>
                <a:r>
                  <a:rPr lang="en-US" altLang="ko-KR" sz="2000" dirty="0" err="1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UNet</a:t>
                </a: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2986A-1058-80E6-F2FB-7082016C6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도표, 라인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9F10BC-E660-87C7-B9EC-DEC02D9EF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99" y="4607046"/>
            <a:ext cx="6239576" cy="2143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1E32FD-7B8A-305C-2F29-696B507A96D0}"/>
              </a:ext>
            </a:extLst>
          </p:cNvPr>
          <p:cNvSpPr txBox="1"/>
          <p:nvPr/>
        </p:nvSpPr>
        <p:spPr>
          <a:xfrm>
            <a:off x="4923439" y="4696142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D80F4-1887-699C-B343-946A7AA5FC29}"/>
              </a:ext>
            </a:extLst>
          </p:cNvPr>
          <p:cNvSpPr txBox="1"/>
          <p:nvPr/>
        </p:nvSpPr>
        <p:spPr>
          <a:xfrm>
            <a:off x="4923439" y="5799617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6EBFD7-AE7E-F051-704A-0BBB2A3B0790}"/>
              </a:ext>
            </a:extLst>
          </p:cNvPr>
          <p:cNvSpPr/>
          <p:nvPr/>
        </p:nvSpPr>
        <p:spPr>
          <a:xfrm>
            <a:off x="8164945" y="3777673"/>
            <a:ext cx="129310" cy="12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9DF261-1B0C-BB16-97BC-703BE5C957EA}"/>
              </a:ext>
            </a:extLst>
          </p:cNvPr>
          <p:cNvSpPr/>
          <p:nvPr/>
        </p:nvSpPr>
        <p:spPr>
          <a:xfrm>
            <a:off x="10457628" y="3732209"/>
            <a:ext cx="217539" cy="17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EB5C48-6B61-AB9D-F11C-35B4623F42E4}"/>
              </a:ext>
            </a:extLst>
          </p:cNvPr>
          <p:cNvSpPr/>
          <p:nvPr/>
        </p:nvSpPr>
        <p:spPr>
          <a:xfrm>
            <a:off x="6428509" y="3754940"/>
            <a:ext cx="223367" cy="15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인간의 얼굴, 스크린샷, 주름, 이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9F8EB1C-8AF8-94E4-5B0C-2B6DC457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2890902"/>
            <a:ext cx="5325218" cy="3610479"/>
          </a:xfrm>
          <a:prstGeom prst="rect">
            <a:avLst/>
          </a:prstGeom>
        </p:spPr>
      </p:pic>
      <p:pic>
        <p:nvPicPr>
          <p:cNvPr id="20" name="그림 19" descr="폰트, 텍스트, 화이트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885574-5A42-EC1C-6EA1-E6EB24D6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09" y="2816702"/>
            <a:ext cx="4610801" cy="967301"/>
          </a:xfrm>
          <a:prstGeom prst="rect">
            <a:avLst/>
          </a:prstGeom>
        </p:spPr>
      </p:pic>
      <p:pic>
        <p:nvPicPr>
          <p:cNvPr id="21" name="그림 20" descr="폰트, 텍스트, 타이포그래피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20A6ED-8981-1E26-7BDB-6C8BA967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140" y="3937035"/>
            <a:ext cx="4223881" cy="6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1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693-A550-AD58-6552-E599ABF0A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27300-B259-92AF-38CF-F3F0C3AC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FCDEA-E04F-4784-933F-D335E41B3EC3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Modulation (AM): improves local texture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AF096-B8EB-63DA-54E6-821A546A17C6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Hypothesize this stems from incorrect attention maps during the high-res denoising stage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to 0.7 to avoid loss of information from high-res denoising pass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EAF096-B8EB-63DA-54E6-821A546A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도표, 라인, 스크린샷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BF107B-E5D1-C888-A2E0-0D7387CB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99" y="4607046"/>
            <a:ext cx="6239576" cy="2143004"/>
          </a:xfrm>
          <a:prstGeom prst="rect">
            <a:avLst/>
          </a:prstGeom>
        </p:spPr>
      </p:pic>
      <p:pic>
        <p:nvPicPr>
          <p:cNvPr id="9" name="그림 8" descr="폰트, 텍스트, 화이트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2207FC-CAAC-3381-ED90-2AEF4BA7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399" y="2336189"/>
            <a:ext cx="5449060" cy="1143160"/>
          </a:xfrm>
          <a:prstGeom prst="rect">
            <a:avLst/>
          </a:prstGeom>
        </p:spPr>
      </p:pic>
      <p:pic>
        <p:nvPicPr>
          <p:cNvPr id="11" name="그림 10" descr="폰트, 텍스트, 타이포그래피, 서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E956DC-9367-77AA-7BF8-B33305118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30" y="3510745"/>
            <a:ext cx="4991797" cy="7906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FECBF2-13BB-1297-0A0A-C35A591A080F}"/>
              </a:ext>
            </a:extLst>
          </p:cNvPr>
          <p:cNvSpPr txBox="1"/>
          <p:nvPr/>
        </p:nvSpPr>
        <p:spPr>
          <a:xfrm>
            <a:off x="4923439" y="4696142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5D804-86C4-2830-67C0-FCD36E738A21}"/>
              </a:ext>
            </a:extLst>
          </p:cNvPr>
          <p:cNvSpPr txBox="1"/>
          <p:nvPr/>
        </p:nvSpPr>
        <p:spPr>
          <a:xfrm>
            <a:off x="4923439" y="5799617"/>
            <a:ext cx="79515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High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B4BC11-1B29-1E58-BFBE-E97C64FF2CA4}"/>
              </a:ext>
            </a:extLst>
          </p:cNvPr>
          <p:cNvSpPr/>
          <p:nvPr/>
        </p:nvSpPr>
        <p:spPr>
          <a:xfrm>
            <a:off x="8164945" y="3777673"/>
            <a:ext cx="129310" cy="1293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2D01EF-3507-D1BD-E2AD-30AE89C945C9}"/>
              </a:ext>
            </a:extLst>
          </p:cNvPr>
          <p:cNvSpPr/>
          <p:nvPr/>
        </p:nvSpPr>
        <p:spPr>
          <a:xfrm>
            <a:off x="10457628" y="3732209"/>
            <a:ext cx="217539" cy="1747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87B417-6CAE-1184-EF0F-D2557D60B63E}"/>
              </a:ext>
            </a:extLst>
          </p:cNvPr>
          <p:cNvSpPr/>
          <p:nvPr/>
        </p:nvSpPr>
        <p:spPr>
          <a:xfrm>
            <a:off x="6428509" y="3754940"/>
            <a:ext cx="223367" cy="15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F2F5FC-191E-6C80-6596-D7CFB965A330}"/>
                  </a:ext>
                </a:extLst>
              </p:cNvPr>
              <p:cNvSpPr txBox="1"/>
              <p:nvPr/>
            </p:nvSpPr>
            <p:spPr>
              <a:xfrm>
                <a:off x="6331847" y="3479349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h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F2F5FC-191E-6C80-6596-D7CFB965A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847" y="3479349"/>
                <a:ext cx="32002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93477-933D-9EA7-D371-15D26ECBDFBE}"/>
                  </a:ext>
                </a:extLst>
              </p:cNvPr>
              <p:cNvSpPr txBox="1"/>
              <p:nvPr/>
            </p:nvSpPr>
            <p:spPr>
              <a:xfrm>
                <a:off x="10355138" y="3479349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h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E93477-933D-9EA7-D371-15D26ECBD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5138" y="3479349"/>
                <a:ext cx="320029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4F98D7-A7D9-E240-A1FA-0C3ED343C0FD}"/>
                  </a:ext>
                </a:extLst>
              </p:cNvPr>
              <p:cNvSpPr txBox="1"/>
              <p:nvPr/>
            </p:nvSpPr>
            <p:spPr>
              <a:xfrm>
                <a:off x="8023463" y="3510745"/>
                <a:ext cx="32002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𝑙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4F98D7-A7D9-E240-A1FA-0C3ED343C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463" y="3510745"/>
                <a:ext cx="32002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 descr="만화 영화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8D0FB0-7915-D71E-4073-3A6762CD5C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294" y="2599587"/>
            <a:ext cx="4308582" cy="41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9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1079C-1F41-6BDE-C15C-B1F4E976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DBEDC0E-BC63-2A1B-546D-66EB6CDA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3427E6-A53F-B755-F71E-AC6FD0144587}"/>
              </a:ext>
            </a:extLst>
          </p:cNvPr>
          <p:cNvSpPr txBox="1"/>
          <p:nvPr/>
        </p:nvSpPr>
        <p:spPr>
          <a:xfrm>
            <a:off x="555057" y="553565"/>
            <a:ext cx="9531918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Modulation (AM): improves local texture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25155-6B51-B9BD-C9E1-CB0397B6AA72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Hypothesize this stems from incorrect attention maps during the high-res denoising stage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𝜆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to 0.7 to avoid loss of information from high-res denoising pass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F25155-6B51-B9BD-C9E1-CB0397B6A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 descr="포유류, 예술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41018A-896C-40DC-4B94-607DD9F5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3" y="2609257"/>
            <a:ext cx="1055517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4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4F737C-7771-D89B-A789-4E03C2F7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90B25-67C9-15DE-6453-58BF516CF1A7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B1855E-D845-F335-59A6-4FB48A489EB8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Model: SDXL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 1024×1024</m:t>
                    </m:r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Dataset: sample 10K images from Laion-5B and 1K captions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Metric: FID, KID,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𝐹𝐼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𝐾𝐼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, CLIP, latency (A40 GPU)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FID requires resizing images to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299×299</m:t>
                    </m:r>
                  </m:oMath>
                </a14:m>
                <a:endParaRPr lang="en-US" altLang="ko-KR" sz="2000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𝐹𝐼𝐷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: 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extract 10 random crops from each image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B1855E-D845-F335-59A6-4FB48A48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blipFill>
                <a:blip r:embed="rId2"/>
                <a:stretch>
                  <a:fillRect l="-458" b="-3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0403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148A-299A-C636-D51B-1A6F671E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BFDC34-BE55-3C6E-8CA1-D61049B5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FEE9-15C2-3EA5-5B31-9A862252D31F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Main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4EC598-E721-0301-1D5E-164FE2D12F49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966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Achieves the best performance across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𝐹𝐼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ko-KR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, 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𝐾𝐼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𝑐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,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and CLIP scores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Shows robustness in FID and KID even as the scale factor increases</a:t>
                </a:r>
                <a:endParaRPr lang="en-US" altLang="ko-KR" sz="2000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4EC598-E721-0301-1D5E-164FE2D12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966483"/>
              </a:xfrm>
              <a:prstGeom prst="rect">
                <a:avLst/>
              </a:prstGeom>
              <a:blipFill>
                <a:blip r:embed="rId2"/>
                <a:stretch>
                  <a:fillRect l="-458" b="-100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858227-B374-BD2F-E2CB-17A41AEB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245" y="2413215"/>
            <a:ext cx="7705509" cy="43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7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57DC-F2EF-1032-64A5-D741EA62D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604797-E52C-DF9C-A14F-A7E7EA0E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CECC3-26FA-94BA-FDC5-C7C2E979A47B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Main results</a:t>
            </a:r>
          </a:p>
        </p:txBody>
      </p:sp>
      <p:pic>
        <p:nvPicPr>
          <p:cNvPr id="7" name="그림 6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ED9858-EE93-3054-90CC-EA5EB428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57" y="1404632"/>
            <a:ext cx="10850489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801C2-FA92-E70B-3B66-C45E37CB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482283-2B11-350A-87E1-23A51A79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9" name="그림 8" descr="스크린샷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F9B2E6-6E78-22C3-8DBB-760C81C0D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693" y="107950"/>
            <a:ext cx="8162719" cy="2171158"/>
          </a:xfrm>
          <a:prstGeom prst="rect">
            <a:avLst/>
          </a:prstGeom>
        </p:spPr>
      </p:pic>
      <p:pic>
        <p:nvPicPr>
          <p:cNvPr id="11" name="그림 10" descr="콜라주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C559FB-CA34-0BBF-91DF-7DAAF7FFD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07" y="2279108"/>
            <a:ext cx="8094689" cy="4419075"/>
          </a:xfrm>
          <a:prstGeom prst="rect">
            <a:avLst/>
          </a:prstGeom>
        </p:spPr>
      </p:pic>
      <p:pic>
        <p:nvPicPr>
          <p:cNvPr id="5" name="그림 4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ADD444-B816-2E69-D4F9-C4D6B1C904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155" r="21353"/>
          <a:stretch>
            <a:fillRect/>
          </a:stretch>
        </p:blipFill>
        <p:spPr>
          <a:xfrm>
            <a:off x="379230" y="4285529"/>
            <a:ext cx="1246909" cy="1638529"/>
          </a:xfrm>
          <a:prstGeom prst="rect">
            <a:avLst/>
          </a:prstGeom>
        </p:spPr>
      </p:pic>
      <p:pic>
        <p:nvPicPr>
          <p:cNvPr id="6" name="그림 5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8DA68A-CF04-11FB-0027-ACC1423804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7255"/>
          <a:stretch>
            <a:fillRect/>
          </a:stretch>
        </p:blipFill>
        <p:spPr>
          <a:xfrm>
            <a:off x="144038" y="1075340"/>
            <a:ext cx="1382893" cy="1638529"/>
          </a:xfrm>
          <a:prstGeom prst="rect">
            <a:avLst/>
          </a:prstGeom>
        </p:spPr>
      </p:pic>
      <p:pic>
        <p:nvPicPr>
          <p:cNvPr id="8" name="그림 7" descr="텍스트, 스크린샷, 포유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B77666-7289-120D-7FA3-6D0F1CA228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167" r="53916" b="14159"/>
          <a:stretch>
            <a:fillRect/>
          </a:stretch>
        </p:blipFill>
        <p:spPr>
          <a:xfrm>
            <a:off x="333048" y="2598275"/>
            <a:ext cx="1293091" cy="14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57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319B2-CF13-DA27-4B6F-D74B8911C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632166-44AA-024A-78AF-60609AAE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92A6F-463B-DDD5-A655-408A333638BB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VS Super resolution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7C5B5-5F89-6D4F-D3B8-12D846B4E7D7}"/>
              </a:ext>
            </a:extLst>
          </p:cNvPr>
          <p:cNvSpPr txBox="1"/>
          <p:nvPr/>
        </p:nvSpPr>
        <p:spPr>
          <a:xfrm>
            <a:off x="555057" y="1404632"/>
            <a:ext cx="1197610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FAM Diffusion modifies high-frequency details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that were not present in the original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Leading more appealing and detailed images</a:t>
            </a:r>
          </a:p>
        </p:txBody>
      </p:sp>
      <p:pic>
        <p:nvPicPr>
          <p:cNvPr id="7" name="그림 6" descr="집고양이, 고양이, 중소형 고양이, 고양잇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D9F966-4217-E9D2-96F1-CF1C93CB0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107" y="1404632"/>
            <a:ext cx="5315692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8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1A82-C97D-BBCB-35C5-D4172E48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4FC7B0-AF8D-480D-05A8-D64929D5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EE5FA-5CE0-E491-0858-86F11D26D37B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F2783-D67E-C163-E455-666B6224B416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Diffusion models 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Are proficient at generating high-quality images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Resolution: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256×256 →512×512 →1024×1024</m:t>
                    </m:r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Are effective only when operating at the resolution used during training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F2783-D67E-C163-E455-666B6224B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2351478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EP 1. Stable Diffusion에 관하여 - 프로에게 배우는 ComfyUI 이미지/영상/게임/광고 제작">
            <a:extLst>
              <a:ext uri="{FF2B5EF4-FFF2-40B4-BE49-F238E27FC236}">
                <a16:creationId xmlns:a16="http://schemas.microsoft.com/office/drawing/2014/main" id="{F8D197B9-B923-37BF-E303-2DC51397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168" y="473075"/>
            <a:ext cx="4228396" cy="21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ble-diffusion-v1-5/stable-diffusion-v1-5 · Hugging Face">
            <a:extLst>
              <a:ext uri="{FF2B5EF4-FFF2-40B4-BE49-F238E27FC236}">
                <a16:creationId xmlns:a16="http://schemas.microsoft.com/office/drawing/2014/main" id="{EE4FF664-92DF-9538-7C79-B698008A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1" y="4048433"/>
            <a:ext cx="4499008" cy="24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Inpainting for SDXL 1.0 Base Model + Refiner">
            <a:extLst>
              <a:ext uri="{FF2B5EF4-FFF2-40B4-BE49-F238E27FC236}">
                <a16:creationId xmlns:a16="http://schemas.microsoft.com/office/drawing/2014/main" id="{76C60C8F-5040-07D7-003C-B2DC43D3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46" y="3941461"/>
            <a:ext cx="4973150" cy="25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89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4F5B9-A7A8-8F0F-2FD6-3A3FE3282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AEE162-A18D-4ED8-00AE-78656EDF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93347-2D35-E4D0-D514-4BB78559AEFC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Different aspect ratio</a:t>
            </a:r>
          </a:p>
        </p:txBody>
      </p:sp>
      <p:pic>
        <p:nvPicPr>
          <p:cNvPr id="7" name="그림 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0BE487-89D1-C708-9961-0D799240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35" y="0"/>
            <a:ext cx="5989405" cy="1495780"/>
          </a:xfrm>
          <a:prstGeom prst="rect">
            <a:avLst/>
          </a:prstGeom>
        </p:spPr>
      </p:pic>
      <p:pic>
        <p:nvPicPr>
          <p:cNvPr id="9" name="그림 8" descr="꽃, 스크린샷, 화분, 식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32A849-C2BF-DDBF-F3C2-6BD059EF1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880" y="1563254"/>
            <a:ext cx="7776239" cy="529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01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488CC-66C3-9AC0-AC74-2A1D8CF46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21B4210-4875-030E-8FF4-31DA3603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E4B88-E500-51DE-0DE7-632A61472500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Different aspect ratio</a:t>
            </a:r>
          </a:p>
        </p:txBody>
      </p:sp>
      <p:pic>
        <p:nvPicPr>
          <p:cNvPr id="5" name="그림 4" descr="꽃, 나무, 야외, 페인팅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CA62F1-76F2-457D-247C-6A2118E51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418" y="286327"/>
            <a:ext cx="6363755" cy="6571673"/>
          </a:xfrm>
          <a:prstGeom prst="rect">
            <a:avLst/>
          </a:prstGeom>
        </p:spPr>
      </p:pic>
      <p:pic>
        <p:nvPicPr>
          <p:cNvPr id="6" name="그림 5" descr="꽃, 스크린샷, 화분, 식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75808E-F548-2123-1AB5-2DC2F5D2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5529" b="75529"/>
          <a:stretch>
            <a:fillRect/>
          </a:stretch>
        </p:blipFill>
        <p:spPr>
          <a:xfrm>
            <a:off x="83613" y="979098"/>
            <a:ext cx="5065805" cy="34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69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41175-0F69-C11C-3F20-733CFD40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3217D2-236E-EBBB-BA93-E5B8433AF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07E82-E053-D4C8-9609-0F48ACB0CD92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Different SD backbones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FD79F-FD10-50D7-F3CE-5F0D5C595998}"/>
              </a:ext>
            </a:extLst>
          </p:cNvPr>
          <p:cNvSpPr txBox="1"/>
          <p:nvPr/>
        </p:nvSpPr>
        <p:spPr>
          <a:xfrm>
            <a:off x="555057" y="1404632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Remains robust to the scaling factor</a:t>
            </a:r>
          </a:p>
        </p:txBody>
      </p:sp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12E602-AE51-D2B4-5C31-C7CC9D85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60" y="2059710"/>
            <a:ext cx="8717128" cy="46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C7A96-4DD0-9361-55B2-4A89AC577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2049A0-F543-B2ED-B74C-F10E297B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EC4BB-9FFE-C481-3880-B9D77E554C4E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966401-C878-96CA-155E-1250C25A2367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3274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Diffusion models 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Are proficient at generating high-quality images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Resolution: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256×256 →512×512 →1024×1024</m:t>
                    </m:r>
                  </m:oMath>
                </a14:m>
                <a:endParaRPr lang="en-US" altLang="ko-KR" sz="2000" b="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Are effective only when operating at the resolution used during training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Generating images at resolutions beyond the training resolution results in severe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object repetition and unrealistic local patterns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966401-C878-96CA-155E-1250C25A2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3274807"/>
              </a:xfrm>
              <a:prstGeom prst="rect">
                <a:avLst/>
              </a:prstGeom>
              <a:blipFill>
                <a:blip r:embed="rId2"/>
                <a:stretch>
                  <a:fillRect l="-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C63B3887-B703-73CD-F148-FE204D870FB6}"/>
              </a:ext>
            </a:extLst>
          </p:cNvPr>
          <p:cNvGrpSpPr/>
          <p:nvPr/>
        </p:nvGrpSpPr>
        <p:grpSpPr>
          <a:xfrm>
            <a:off x="930321" y="4050025"/>
            <a:ext cx="11600836" cy="2700025"/>
            <a:chOff x="-2902562" y="3675046"/>
            <a:chExt cx="11976100" cy="2946214"/>
          </a:xfrm>
        </p:grpSpPr>
        <p:pic>
          <p:nvPicPr>
            <p:cNvPr id="6" name="그림 5" descr="포유류, 오렌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4D037BA-C527-3D99-DD8C-15B62EFA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82096" y="3675046"/>
              <a:ext cx="2681678" cy="29462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8A7E23-8D24-C400-1790-08DDDE7D9479}"/>
                    </a:ext>
                  </a:extLst>
                </p:cNvPr>
                <p:cNvSpPr txBox="1"/>
                <p:nvPr/>
              </p:nvSpPr>
              <p:spPr>
                <a:xfrm>
                  <a:off x="-2902562" y="4627676"/>
                  <a:ext cx="11976100" cy="8638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SDXL: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1024×1024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 →3072×3072</m:t>
                      </m:r>
                    </m:oMath>
                  </a14:m>
                  <a:endParaRPr lang="en-US" altLang="ko-KR" sz="1600" b="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6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Prompt: </a:t>
                  </a:r>
                  <a:r>
                    <a:rPr lang="en-US" altLang="ko-KR" sz="1600" i="1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rPr>
                    <a:t>“a cat in an orange work suit”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8A7E23-8D24-C400-1790-08DDDE7D9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02562" y="4627676"/>
                  <a:ext cx="11976100" cy="863879"/>
                </a:xfrm>
                <a:prstGeom prst="rect">
                  <a:avLst/>
                </a:prstGeom>
                <a:blipFill>
                  <a:blip r:embed="rId4"/>
                  <a:stretch>
                    <a:fillRect b="-1007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6725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BF027-22E2-C989-98C0-2D6767B20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DBABDE-B32B-4E45-95AF-A9756BD2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60E126-5AB9-5B6D-A30E-9397D04C5E26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Task: super-resolution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A225D-DB65-51B5-84AA-E83BBBAFD89E}"/>
              </a:ext>
            </a:extLst>
          </p:cNvPr>
          <p:cNvSpPr txBox="1"/>
          <p:nvPr/>
        </p:nvSpPr>
        <p:spPr>
          <a:xfrm>
            <a:off x="555057" y="1404632"/>
            <a:ext cx="11976100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Reconstruct a high-resolution image from a low-resolution input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Enhance details, sharpness, and overall visual quality beyond the original resolution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Issue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Retraining at higher resolutions quickly becomes prohibitive 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C6D865-DEB0-6B80-9CAA-3674EF28D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975" y="4291513"/>
            <a:ext cx="9268050" cy="20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0B8EC1-7335-2CCD-D2BD-176EA550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C4611-F470-5244-9120-580DB8F2CD8A}"/>
              </a:ext>
            </a:extLst>
          </p:cNvPr>
          <p:cNvSpPr txBox="1"/>
          <p:nvPr/>
        </p:nvSpPr>
        <p:spPr>
          <a:xfrm>
            <a:off x="555057" y="553565"/>
            <a:ext cx="7396480" cy="177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Task: </a:t>
            </a:r>
            <a:r>
              <a:rPr lang="en-US" altLang="ko-KR" sz="2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super-resolution</a:t>
            </a:r>
          </a:p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7F3CD-9C36-B1A0-4049-52E39FE880E5}"/>
              </a:ext>
            </a:extLst>
          </p:cNvPr>
          <p:cNvSpPr txBox="1"/>
          <p:nvPr/>
        </p:nvSpPr>
        <p:spPr>
          <a:xfrm>
            <a:off x="555057" y="1404632"/>
            <a:ext cx="1197610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Reconstruct a high-resolution image from a low-resolution input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highlight>
                  <a:srgbClr val="80AED0"/>
                </a:highligh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without additional training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Enhance details, sharpness, and overall visual quality beyond the original resolution</a:t>
            </a:r>
          </a:p>
        </p:txBody>
      </p:sp>
    </p:spTree>
    <p:extLst>
      <p:ext uri="{BB962C8B-B14F-4D97-AF65-F5344CB8AC3E}">
        <p14:creationId xmlns:p14="http://schemas.microsoft.com/office/powerpoint/2010/main" val="416291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EFC9B-8151-F298-5F2F-83A48979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4BEFFA-A2F1-7809-DE29-BF5DA2F6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7D117-B984-1A81-EDE9-039D1A36B7A6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36E83-AC86-65A5-DA76-272201479495}"/>
              </a:ext>
            </a:extLst>
          </p:cNvPr>
          <p:cNvSpPr txBox="1"/>
          <p:nvPr/>
        </p:nvSpPr>
        <p:spPr>
          <a:xfrm>
            <a:off x="555057" y="1275301"/>
            <a:ext cx="1197610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Early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use overlapping patches at native resolution and blending the outputs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Patch-based mechanism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Lead to frequent repetitions and inconsistent global image structure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Subsequent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patch-based mechanism with skip residuals</a:t>
            </a:r>
          </a:p>
        </p:txBody>
      </p:sp>
      <p:pic>
        <p:nvPicPr>
          <p:cNvPr id="8" name="그림 7" descr="말, 고삐, 포유류, 포스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754ADD-1D9A-6CEB-E56E-EC7351BA9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170" y="3161434"/>
            <a:ext cx="3004773" cy="3179566"/>
          </a:xfrm>
          <a:prstGeom prst="rect">
            <a:avLst/>
          </a:prstGeom>
        </p:spPr>
      </p:pic>
      <p:pic>
        <p:nvPicPr>
          <p:cNvPr id="6" name="그림 5" descr="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2504CC-6834-8913-5F45-10BADBBE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98" y="3161434"/>
            <a:ext cx="7363853" cy="2924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B25103-1060-B04A-2BA2-1584DE0851B5}"/>
              </a:ext>
            </a:extLst>
          </p:cNvPr>
          <p:cNvSpPr txBox="1"/>
          <p:nvPr/>
        </p:nvSpPr>
        <p:spPr>
          <a:xfrm>
            <a:off x="215900" y="6211669"/>
            <a:ext cx="1197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 </a:t>
            </a:r>
            <a:r>
              <a:rPr lang="en-US" altLang="ko-KR" sz="1200" dirty="0"/>
              <a:t>Bar-Tal, Omer, et al. "</a:t>
            </a:r>
            <a:r>
              <a:rPr lang="en-US" altLang="ko-KR" sz="1200" dirty="0" err="1"/>
              <a:t>Multidiffusion</a:t>
            </a:r>
            <a:r>
              <a:rPr lang="en-US" altLang="ko-KR" sz="1200" dirty="0"/>
              <a:t>: Fusing diffusion paths for controlled image generation." (2023).</a:t>
            </a:r>
          </a:p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 </a:t>
            </a:r>
            <a:r>
              <a:rPr lang="en-US" altLang="ko-KR" sz="1200" dirty="0"/>
              <a:t>Du, Ruoyi, et al. "</a:t>
            </a:r>
            <a:r>
              <a:rPr lang="en-US" altLang="ko-KR" sz="1200" dirty="0" err="1"/>
              <a:t>Demofusion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Democratising</a:t>
            </a:r>
            <a:r>
              <a:rPr lang="en-US" altLang="ko-KR" sz="1200" dirty="0"/>
              <a:t> high-resolution image generation with no $$$." Proceedings of the IEEE/CVF conference on computer vision and pattern recognition. 2024.</a:t>
            </a:r>
            <a:endParaRPr lang="en-US" altLang="ko-KR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6340A-5328-575B-45AA-2FFAF2414664}"/>
              </a:ext>
            </a:extLst>
          </p:cNvPr>
          <p:cNvSpPr txBox="1"/>
          <p:nvPr/>
        </p:nvSpPr>
        <p:spPr>
          <a:xfrm>
            <a:off x="215900" y="3662988"/>
            <a:ext cx="422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ECDB8-A65E-84C9-20CE-5E396022FFE0}"/>
              </a:ext>
            </a:extLst>
          </p:cNvPr>
          <p:cNvSpPr txBox="1"/>
          <p:nvPr/>
        </p:nvSpPr>
        <p:spPr>
          <a:xfrm>
            <a:off x="11569700" y="4774248"/>
            <a:ext cx="422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F00BBA-477C-A3B0-319B-BA797217C3BA}"/>
              </a:ext>
            </a:extLst>
          </p:cNvPr>
          <p:cNvSpPr txBox="1"/>
          <p:nvPr/>
        </p:nvSpPr>
        <p:spPr>
          <a:xfrm>
            <a:off x="8277138" y="4774248"/>
            <a:ext cx="422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38341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CD0B8-4C49-2A3F-7F1D-D4E24B8C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인간의 얼굴, 콜라주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6D1324-2D01-1B3A-728D-C0C37541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140" y="3621971"/>
            <a:ext cx="4954120" cy="271283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48036F-4C80-8D25-FFF0-40A00E08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6B634-9EA5-07FE-FEEC-E84B636169EB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3F74-9D75-6B56-25FE-70620B0ACF2E}"/>
              </a:ext>
            </a:extLst>
          </p:cNvPr>
          <p:cNvSpPr txBox="1"/>
          <p:nvPr/>
        </p:nvSpPr>
        <p:spPr>
          <a:xfrm>
            <a:off x="555057" y="1270493"/>
            <a:ext cx="1197610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Subsequent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patch-based mechanism with skip residuals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Still suffer from issues like local repetitions and inconsistent global coherence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Also have significant overheads due to multiple reverse passes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Other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mitigate the high latencies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high-resolution images in a single pass by modifying the architecture of </a:t>
            </a: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UNet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545D9B-427C-2BE1-70A8-BCB41732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81" y="3625644"/>
            <a:ext cx="3026619" cy="2680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ECDB4-5D0A-DDEE-D4AB-2F9D35CB82B4}"/>
              </a:ext>
            </a:extLst>
          </p:cNvPr>
          <p:cNvSpPr txBox="1"/>
          <p:nvPr/>
        </p:nvSpPr>
        <p:spPr>
          <a:xfrm>
            <a:off x="215900" y="6340368"/>
            <a:ext cx="11976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 </a:t>
            </a:r>
            <a:r>
              <a:rPr lang="en-US" altLang="ko-KR" sz="1200" dirty="0"/>
              <a:t>Du, Ruoyi, et al. "</a:t>
            </a:r>
            <a:r>
              <a:rPr lang="en-US" altLang="ko-KR" sz="1200" dirty="0" err="1"/>
              <a:t>Demofusion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Democratising</a:t>
            </a:r>
            <a:r>
              <a:rPr lang="en-US" altLang="ko-KR" sz="1200" dirty="0"/>
              <a:t> high-resolution image generation with no $$$." CVPR 2024.</a:t>
            </a:r>
          </a:p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 </a:t>
            </a:r>
            <a:r>
              <a:rPr lang="en-US" altLang="ko-KR" sz="1200" dirty="0"/>
              <a:t>Zhang, Shen, et al. "Hidiffusion: Unlocking higher-resolution creativity and efficiency in pretrained diffusion models." </a:t>
            </a:r>
            <a:r>
              <a:rPr lang="en-US" altLang="ko-KR" sz="1200" i="1" dirty="0"/>
              <a:t>European Conference on Computer Vision</a:t>
            </a:r>
            <a:r>
              <a:rPr lang="en-US" altLang="ko-KR" sz="1200" dirty="0"/>
              <a:t>. </a:t>
            </a:r>
            <a:endParaRPr lang="en-US" altLang="ko-KR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EE8BD-FEC4-0496-7979-E4627DEEA0FE}"/>
              </a:ext>
            </a:extLst>
          </p:cNvPr>
          <p:cNvSpPr txBox="1"/>
          <p:nvPr/>
        </p:nvSpPr>
        <p:spPr>
          <a:xfrm>
            <a:off x="8458200" y="3621971"/>
            <a:ext cx="4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05427-9197-76AC-A229-BB45D465E1DB}"/>
              </a:ext>
            </a:extLst>
          </p:cNvPr>
          <p:cNvSpPr txBox="1"/>
          <p:nvPr/>
        </p:nvSpPr>
        <p:spPr>
          <a:xfrm>
            <a:off x="9729044" y="3621970"/>
            <a:ext cx="4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7123A4-48C0-F55E-EF72-5259E16D0097}"/>
              </a:ext>
            </a:extLst>
          </p:cNvPr>
          <p:cNvSpPr txBox="1"/>
          <p:nvPr/>
        </p:nvSpPr>
        <p:spPr>
          <a:xfrm>
            <a:off x="1772393" y="3666930"/>
            <a:ext cx="460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437608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7279-65FD-531B-CFC9-2D1900E3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D62D54-5925-E247-A537-72358EAD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5E0BF-E409-29C7-7283-AB564A658D43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Related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2D623-C66B-7448-3051-46C66F7D1621}"/>
              </a:ext>
            </a:extLst>
          </p:cNvPr>
          <p:cNvSpPr txBox="1"/>
          <p:nvPr/>
        </p:nvSpPr>
        <p:spPr>
          <a:xfrm>
            <a:off x="555057" y="1270493"/>
            <a:ext cx="11976100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Early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[1]: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 repetitions and inconsistent global image structure </a:t>
            </a:r>
            <a:endParaRPr lang="en-US" altLang="ko-KR" sz="16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Subsequent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patch-based mechanism with skip residuals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Still suffer from issues like local repetitions and inconsistent global coherence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Also have significant overheads due to multiple reverse passes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Other works </a:t>
            </a:r>
            <a:r>
              <a:rPr lang="en-US" altLang="ko-KR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mitigate the high latencies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high-resolution images in a single pass by modifying the architecture of </a:t>
            </a: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UNet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Result in image distortions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12EE46-64A8-E660-FB29-F4A11DC882D9}"/>
              </a:ext>
            </a:extLst>
          </p:cNvPr>
          <p:cNvSpPr txBox="1"/>
          <p:nvPr/>
        </p:nvSpPr>
        <p:spPr>
          <a:xfrm>
            <a:off x="215900" y="6211669"/>
            <a:ext cx="1197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[1] </a:t>
            </a:r>
            <a:r>
              <a:rPr lang="en-US" altLang="ko-KR" sz="1200" dirty="0"/>
              <a:t>Bar-Tal, Omer, et al. "</a:t>
            </a:r>
            <a:r>
              <a:rPr lang="en-US" altLang="ko-KR" sz="1200" dirty="0" err="1"/>
              <a:t>Multidiffusion</a:t>
            </a:r>
            <a:r>
              <a:rPr lang="en-US" altLang="ko-KR" sz="1200" dirty="0"/>
              <a:t>: Fusing diffusion paths for controlled image generation." (2023).</a:t>
            </a:r>
            <a:endParaRPr lang="en-US" altLang="ko-KR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[2] </a:t>
            </a:r>
            <a:r>
              <a:rPr lang="en-US" altLang="ko-KR" sz="1200" dirty="0"/>
              <a:t>Du, Ruoyi, et al. "</a:t>
            </a:r>
            <a:r>
              <a:rPr lang="en-US" altLang="ko-KR" sz="1200" dirty="0" err="1"/>
              <a:t>Demofusion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Democratising</a:t>
            </a:r>
            <a:r>
              <a:rPr lang="en-US" altLang="ko-KR" sz="1200" dirty="0"/>
              <a:t> high-resolution image generation with no $$$." CVPR 2024.</a:t>
            </a:r>
          </a:p>
          <a:p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[3] </a:t>
            </a:r>
            <a:r>
              <a:rPr lang="en-US" altLang="ko-KR" sz="1200" dirty="0"/>
              <a:t>Zhang, Shen, et al. "Hidiffusion: Unlocking higher-resolution creativity and efficiency in pretrained diffusion models." </a:t>
            </a:r>
            <a:r>
              <a:rPr lang="en-US" altLang="ko-KR" sz="1200" i="1" dirty="0"/>
              <a:t>European Conference on Computer Vision</a:t>
            </a:r>
            <a:r>
              <a:rPr lang="en-US" altLang="ko-KR" sz="1200" dirty="0"/>
              <a:t>. </a:t>
            </a:r>
            <a:endParaRPr lang="en-US" altLang="ko-KR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281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1476</Words>
  <Application>Microsoft Office PowerPoint</Application>
  <PresentationFormat>와이드스크린</PresentationFormat>
  <Paragraphs>241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Cambria Math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박준서/인공지능전공</cp:lastModifiedBy>
  <cp:revision>95</cp:revision>
  <dcterms:created xsi:type="dcterms:W3CDTF">2023-09-13T02:20:10Z</dcterms:created>
  <dcterms:modified xsi:type="dcterms:W3CDTF">2025-12-10T10:08:39Z</dcterms:modified>
</cp:coreProperties>
</file>